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11"/>
  </p:notesMasterIdLst>
  <p:handoutMasterIdLst>
    <p:handoutMasterId r:id="rId12"/>
  </p:handoutMasterIdLst>
  <p:sldIdLst>
    <p:sldId id="269" r:id="rId2"/>
    <p:sldId id="273" r:id="rId3"/>
    <p:sldId id="274" r:id="rId4"/>
    <p:sldId id="275" r:id="rId5"/>
    <p:sldId id="276" r:id="rId6"/>
    <p:sldId id="277" r:id="rId7"/>
    <p:sldId id="278" r:id="rId8"/>
    <p:sldId id="279" r:id="rId9"/>
    <p:sldId id="280" r:id="rId10"/>
  </p:sldIdLst>
  <p:sldSz cx="9906000" cy="6858000" type="A4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E8034E78-7F5D-4C2E-B375-FC64B27BC917}" styleName="スタイル (濃色)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5758FB7-9AC5-4552-8A53-C91805E547FA}" styleName="テーマ スタイル 1 - アクセント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09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F9E92A86-3B98-BEB6-EC24-E020D43F84E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50529" cy="497524"/>
          </a:xfrm>
          <a:prstGeom prst="rect">
            <a:avLst/>
          </a:prstGeom>
        </p:spPr>
        <p:txBody>
          <a:bodyPr vert="horz" lIns="91559" tIns="45779" rIns="91559" bIns="4577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7CFBB44-E7E3-90AC-7FE0-809B81B81557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55082" y="0"/>
            <a:ext cx="2950529" cy="497524"/>
          </a:xfrm>
          <a:prstGeom prst="rect">
            <a:avLst/>
          </a:prstGeom>
        </p:spPr>
        <p:txBody>
          <a:bodyPr vert="horz" lIns="91559" tIns="45779" rIns="91559" bIns="45779" rtlCol="0"/>
          <a:lstStyle>
            <a:lvl1pPr algn="r">
              <a:defRPr sz="1200"/>
            </a:lvl1pPr>
          </a:lstStyle>
          <a:p>
            <a:fld id="{1A11D18B-FE89-49E8-A2D2-DED9BC53FA91}" type="datetimeFigureOut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7D647C4D-B0F6-7E69-309D-93F329EA561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9441814"/>
            <a:ext cx="2950529" cy="497524"/>
          </a:xfrm>
          <a:prstGeom prst="rect">
            <a:avLst/>
          </a:prstGeom>
        </p:spPr>
        <p:txBody>
          <a:bodyPr vert="horz" lIns="91559" tIns="45779" rIns="91559" bIns="4577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9550D58-0FC3-00F3-1B45-8276ED16C6A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55082" y="9441814"/>
            <a:ext cx="2950529" cy="497524"/>
          </a:xfrm>
          <a:prstGeom prst="rect">
            <a:avLst/>
          </a:prstGeom>
        </p:spPr>
        <p:txBody>
          <a:bodyPr vert="horz" lIns="91559" tIns="45779" rIns="91559" bIns="45779" rtlCol="0" anchor="b"/>
          <a:lstStyle>
            <a:lvl1pPr algn="r">
              <a:defRPr sz="1200"/>
            </a:lvl1pPr>
          </a:lstStyle>
          <a:p>
            <a:fld id="{88387CAC-0486-4B22-B29C-72E1405E8C4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355015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50529" cy="497524"/>
          </a:xfrm>
          <a:prstGeom prst="rect">
            <a:avLst/>
          </a:prstGeom>
        </p:spPr>
        <p:txBody>
          <a:bodyPr vert="horz" lIns="91559" tIns="45779" rIns="91559" bIns="45779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082" y="0"/>
            <a:ext cx="2950529" cy="497524"/>
          </a:xfrm>
          <a:prstGeom prst="rect">
            <a:avLst/>
          </a:prstGeom>
        </p:spPr>
        <p:txBody>
          <a:bodyPr vert="horz" lIns="91559" tIns="45779" rIns="91559" bIns="45779" rtlCol="0"/>
          <a:lstStyle>
            <a:lvl1pPr algn="r">
              <a:defRPr sz="1200"/>
            </a:lvl1pPr>
          </a:lstStyle>
          <a:p>
            <a:fld id="{4DC24591-3980-414C-A452-4C7A5EA82E21}" type="datetimeFigureOut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81075" y="1243013"/>
            <a:ext cx="4845050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59" tIns="45779" rIns="91559" bIns="45779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403" y="4782900"/>
            <a:ext cx="5446396" cy="3913425"/>
          </a:xfrm>
          <a:prstGeom prst="rect">
            <a:avLst/>
          </a:prstGeom>
        </p:spPr>
        <p:txBody>
          <a:bodyPr vert="horz" lIns="91559" tIns="45779" rIns="91559" bIns="45779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1814"/>
            <a:ext cx="2950529" cy="497524"/>
          </a:xfrm>
          <a:prstGeom prst="rect">
            <a:avLst/>
          </a:prstGeom>
        </p:spPr>
        <p:txBody>
          <a:bodyPr vert="horz" lIns="91559" tIns="45779" rIns="91559" bIns="45779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082" y="9441814"/>
            <a:ext cx="2950529" cy="497524"/>
          </a:xfrm>
          <a:prstGeom prst="rect">
            <a:avLst/>
          </a:prstGeom>
        </p:spPr>
        <p:txBody>
          <a:bodyPr vert="horz" lIns="91559" tIns="45779" rIns="91559" bIns="45779" rtlCol="0" anchor="b"/>
          <a:lstStyle>
            <a:lvl1pPr algn="r">
              <a:defRPr sz="1200"/>
            </a:lvl1pPr>
          </a:lstStyle>
          <a:p>
            <a:fld id="{5AA65D4F-17DB-4D0D-8F6A-09C328D33C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8339483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1pPr>
    <a:lvl2pPr marL="638597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2pPr>
    <a:lvl3pPr marL="1277195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3pPr>
    <a:lvl4pPr marL="1915792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4pPr>
    <a:lvl5pPr marL="2554390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5pPr>
    <a:lvl6pPr marL="3192987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6pPr>
    <a:lvl7pPr marL="3831583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7pPr>
    <a:lvl8pPr marL="4470180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8pPr>
    <a:lvl9pPr marL="5108778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E0F96-CD71-4956-AB77-F850F4E795B3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7150" y="6492875"/>
            <a:ext cx="2228850" cy="365125"/>
          </a:xfrm>
        </p:spPr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</a:defRPr>
            </a:lvl1pPr>
          </a:lstStyle>
          <a:p>
            <a:fld id="{5A3D0FD7-76E7-4160-9B5B-2A06216BB09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9863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60A40E-E586-43EC-B2F9-F645F0CB81B9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6162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2B29F9-9AD6-48E5-9592-BA366B5FB5B9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0804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8034BF-F1E5-4436-8E9F-75F903ABA48D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43931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BEBB0-EED2-4AF5-949B-279086CD09A2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67744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5EE13-635C-4E0B-BBCC-81B0423DC313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29884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1A592-5134-4CA8-B686-DCE3F1ED1B47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14156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F879B8-6002-4F3C-8D3C-8468FD179097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00235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84E3B7-EB3B-4D2C-B8DB-C2B801DD99C7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68967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A1BA2-43F1-465D-9584-843C3071EE0C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95174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0B497-9FE3-444B-B720-4D71DF24CF4D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52809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8794D5-3255-4A3F-9BBE-C41AC286EBAA}" type="datetime1">
              <a:rPr kumimoji="1" lang="ja-JP" altLang="en-US" smtClean="0"/>
              <a:t>2025/7/2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3973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769138" y="0"/>
            <a:ext cx="207511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業務実績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07235" y="763004"/>
            <a:ext cx="6230141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ja-JP" altLang="en-US" sz="1200" b="1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水素</a:t>
            </a: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パイプライン整備・維持管理に係る調査委託業務、又は類似の業務実績（最大</a:t>
            </a:r>
            <a:r>
              <a:rPr lang="en-US" altLang="ja-JP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10</a:t>
            </a: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件記載）</a:t>
            </a:r>
            <a:endParaRPr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サブタイトル 2"/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C92F717B-13C5-A6ED-D135-32EB691F9DBC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評価項目１</a:t>
            </a:r>
          </a:p>
        </p:txBody>
      </p:sp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1D5053EA-474A-12D4-B62A-FACD99A8403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5895947"/>
              </p:ext>
            </p:extLst>
          </p:nvPr>
        </p:nvGraphicFramePr>
        <p:xfrm>
          <a:off x="292609" y="1033272"/>
          <a:ext cx="9317735" cy="546811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9404">
                  <a:extLst>
                    <a:ext uri="{9D8B030D-6E8A-4147-A177-3AD203B41FA5}">
                      <a16:colId xmlns:a16="http://schemas.microsoft.com/office/drawing/2014/main" val="3080290521"/>
                    </a:ext>
                  </a:extLst>
                </a:gridCol>
                <a:gridCol w="2631317">
                  <a:extLst>
                    <a:ext uri="{9D8B030D-6E8A-4147-A177-3AD203B41FA5}">
                      <a16:colId xmlns:a16="http://schemas.microsoft.com/office/drawing/2014/main" val="547839138"/>
                    </a:ext>
                  </a:extLst>
                </a:gridCol>
                <a:gridCol w="1324732">
                  <a:extLst>
                    <a:ext uri="{9D8B030D-6E8A-4147-A177-3AD203B41FA5}">
                      <a16:colId xmlns:a16="http://schemas.microsoft.com/office/drawing/2014/main" val="335261019"/>
                    </a:ext>
                  </a:extLst>
                </a:gridCol>
                <a:gridCol w="3366271">
                  <a:extLst>
                    <a:ext uri="{9D8B030D-6E8A-4147-A177-3AD203B41FA5}">
                      <a16:colId xmlns:a16="http://schemas.microsoft.com/office/drawing/2014/main" val="577143483"/>
                    </a:ext>
                  </a:extLst>
                </a:gridCol>
                <a:gridCol w="1606011">
                  <a:extLst>
                    <a:ext uri="{9D8B030D-6E8A-4147-A177-3AD203B41FA5}">
                      <a16:colId xmlns:a16="http://schemas.microsoft.com/office/drawing/2014/main" val="2728897191"/>
                    </a:ext>
                  </a:extLst>
                </a:gridCol>
              </a:tblGrid>
              <a:tr h="381532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発注者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業務概要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業務期間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05668062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----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年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</a:t>
                      </a:r>
                      <a:endParaRPr kumimoji="1" lang="en-US" altLang="ja-JP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～　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----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年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40309546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80134282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9936216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30223430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610404086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41069954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51325803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9336413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62033881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91012067"/>
                  </a:ext>
                </a:extLst>
              </a:tr>
            </a:tbl>
          </a:graphicData>
        </a:graphic>
      </p:graphicFrame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2A0B7CD0-A9CB-4AAC-0C88-48180C5B00E7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2" name="スライド番号プレースホルダー 21">
            <a:extLst>
              <a:ext uri="{FF2B5EF4-FFF2-40B4-BE49-F238E27FC236}">
                <a16:creationId xmlns:a16="http://schemas.microsoft.com/office/drawing/2014/main" id="{7F6A6502-A817-2325-F73D-83F0BA9095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46643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60DB5F3-194E-082E-7A6D-8B82A6EBD7F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E584D817-C9D8-DF7D-36D4-7CC03FD6E9A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769138" y="0"/>
            <a:ext cx="207511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実施体制</a:t>
            </a:r>
          </a:p>
        </p:txBody>
      </p:sp>
      <p:sp>
        <p:nvSpPr>
          <p:cNvPr id="5" name="サブタイトル 2">
            <a:extLst>
              <a:ext uri="{FF2B5EF4-FFF2-40B4-BE49-F238E27FC236}">
                <a16:creationId xmlns:a16="http://schemas.microsoft.com/office/drawing/2014/main" id="{0197AA26-1C72-AD8F-286D-6468727B51F6}"/>
              </a:ext>
            </a:extLst>
          </p:cNvPr>
          <p:cNvSpPr txBox="1">
            <a:spLocks/>
          </p:cNvSpPr>
          <p:nvPr/>
        </p:nvSpPr>
        <p:spPr>
          <a:xfrm>
            <a:off x="207234" y="1060607"/>
            <a:ext cx="6230141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業務担当予定者の類似業務経験</a:t>
            </a:r>
            <a:endParaRPr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78440915-C92F-939F-DC20-AC9C8DCC4A27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評価項目２</a:t>
            </a:r>
          </a:p>
        </p:txBody>
      </p:sp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2270B436-5AEE-9826-78D2-2F0D205D690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0510462"/>
              </p:ext>
            </p:extLst>
          </p:nvPr>
        </p:nvGraphicFramePr>
        <p:xfrm>
          <a:off x="294132" y="1344491"/>
          <a:ext cx="9317736" cy="520027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9404">
                  <a:extLst>
                    <a:ext uri="{9D8B030D-6E8A-4147-A177-3AD203B41FA5}">
                      <a16:colId xmlns:a16="http://schemas.microsoft.com/office/drawing/2014/main" val="3080290521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547839138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335261019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577143483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2728897191"/>
                    </a:ext>
                  </a:extLst>
                </a:gridCol>
              </a:tblGrid>
              <a:tr h="27907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担当者（所属・氏名）</a:t>
                      </a:r>
                      <a:endParaRPr kumimoji="1" lang="en-US" altLang="ja-JP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担当業務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類似業務経験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主な資格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05668062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40309546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80134282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9936216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30223430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610404086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41069954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51325803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9336413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62033881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91012067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795087183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468588154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80959895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122190445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50756763"/>
                  </a:ext>
                </a:extLst>
              </a:tr>
            </a:tbl>
          </a:graphicData>
        </a:graphic>
      </p:graphicFrame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FBD176CF-20C2-29E5-60F8-BF73656A09C6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サブタイトル 2">
            <a:extLst>
              <a:ext uri="{FF2B5EF4-FFF2-40B4-BE49-F238E27FC236}">
                <a16:creationId xmlns:a16="http://schemas.microsoft.com/office/drawing/2014/main" id="{6077C1E8-7CA3-8CFC-1376-07A1986BF71E}"/>
              </a:ext>
            </a:extLst>
          </p:cNvPr>
          <p:cNvSpPr txBox="1">
            <a:spLocks/>
          </p:cNvSpPr>
          <p:nvPr/>
        </p:nvSpPr>
        <p:spPr>
          <a:xfrm>
            <a:off x="294132" y="6544755"/>
            <a:ext cx="6230141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必要枚数使用可能。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サブタイトル 2">
            <a:extLst>
              <a:ext uri="{FF2B5EF4-FFF2-40B4-BE49-F238E27FC236}">
                <a16:creationId xmlns:a16="http://schemas.microsoft.com/office/drawing/2014/main" id="{9B68A777-1C8D-F4DF-8C2D-131DC9218DBC}"/>
              </a:ext>
            </a:extLst>
          </p:cNvPr>
          <p:cNvSpPr txBox="1">
            <a:spLocks/>
          </p:cNvSpPr>
          <p:nvPr/>
        </p:nvSpPr>
        <p:spPr>
          <a:xfrm>
            <a:off x="207234" y="767744"/>
            <a:ext cx="2289078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業務担当予定者数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　○○名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スライド番号プレースホルダー 9">
            <a:extLst>
              <a:ext uri="{FF2B5EF4-FFF2-40B4-BE49-F238E27FC236}">
                <a16:creationId xmlns:a16="http://schemas.microsoft.com/office/drawing/2014/main" id="{15BCBE19-18F4-C5D1-92BD-8B5B4EAC62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  <p:sp>
        <p:nvSpPr>
          <p:cNvPr id="4" name="サブタイトル 2">
            <a:extLst>
              <a:ext uri="{FF2B5EF4-FFF2-40B4-BE49-F238E27FC236}">
                <a16:creationId xmlns:a16="http://schemas.microsoft.com/office/drawing/2014/main" id="{75CF9E9E-95A6-1D18-227D-31581FBA9077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9876927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EF89CE7-9A18-2AFF-4F14-971D3EA0FA1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E13C78D8-B77A-CE39-883A-16D5FA14CF6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769138" y="0"/>
            <a:ext cx="207511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スケジュール</a:t>
            </a: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B36768BF-2007-E2CC-8E3F-F93A04F1C48E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評価項目３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A536EBD9-8787-6891-F69F-806A0E443E01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B979106-A11A-3F41-4D50-E0E1722C9DA4}"/>
              </a:ext>
            </a:extLst>
          </p:cNvPr>
          <p:cNvSpPr txBox="1"/>
          <p:nvPr/>
        </p:nvSpPr>
        <p:spPr>
          <a:xfrm>
            <a:off x="207234" y="700875"/>
            <a:ext cx="31028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スケジュール設定の考え方</a:t>
            </a:r>
            <a:endParaRPr kumimoji="1"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B771860D-9A93-2EBC-31CB-C67E113DD26F}"/>
              </a:ext>
            </a:extLst>
          </p:cNvPr>
          <p:cNvSpPr txBox="1"/>
          <p:nvPr/>
        </p:nvSpPr>
        <p:spPr>
          <a:xfrm>
            <a:off x="318484" y="937421"/>
            <a:ext cx="9305560" cy="646331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C26D6C7F-D0F8-8C57-DF7B-DB9EB3F29DB3}"/>
              </a:ext>
            </a:extLst>
          </p:cNvPr>
          <p:cNvSpPr txBox="1"/>
          <p:nvPr/>
        </p:nvSpPr>
        <p:spPr>
          <a:xfrm>
            <a:off x="207233" y="1629102"/>
            <a:ext cx="31028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スケジュール</a:t>
            </a:r>
            <a:endParaRPr kumimoji="1"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8AC557CE-0D83-2E97-31B0-9469A09CFCF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04580246"/>
              </p:ext>
            </p:extLst>
          </p:nvPr>
        </p:nvGraphicFramePr>
        <p:xfrm>
          <a:off x="318479" y="1878627"/>
          <a:ext cx="9324001" cy="4896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34257">
                  <a:extLst>
                    <a:ext uri="{9D8B030D-6E8A-4147-A177-3AD203B41FA5}">
                      <a16:colId xmlns:a16="http://schemas.microsoft.com/office/drawing/2014/main" val="3080290521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547839138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335261019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577143483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2728897191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1702645737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2193311721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264844928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3644864112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5846677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702637465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339885300"/>
                    </a:ext>
                  </a:extLst>
                </a:gridCol>
                <a:gridCol w="640812">
                  <a:extLst>
                    <a:ext uri="{9D8B030D-6E8A-4147-A177-3AD203B41FA5}">
                      <a16:colId xmlns:a16="http://schemas.microsoft.com/office/drawing/2014/main" val="3116364382"/>
                    </a:ext>
                  </a:extLst>
                </a:gridCol>
              </a:tblGrid>
              <a:tr h="569827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仕様書に定める項目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  <a:endParaRPr kumimoji="1" lang="en-US" altLang="ja-JP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  <a:endParaRPr kumimoji="1" lang="en-US" altLang="ja-JP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05668062"/>
                  </a:ext>
                </a:extLst>
              </a:tr>
              <a:tr h="975271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国等における水素供給体制構築関連の動向調査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40309546"/>
                  </a:ext>
                </a:extLst>
              </a:tr>
              <a:tr h="700180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水素パイプラインに係る事例調査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80134282"/>
                  </a:ext>
                </a:extLst>
              </a:tr>
              <a:tr h="700180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ＦＨ２Ｒ近隣における水素需要量調査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9936216"/>
                  </a:ext>
                </a:extLst>
              </a:tr>
              <a:tr h="975271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ＦＨ２Ｒ近隣の水素需要家への水素供給方法の検討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30223430"/>
                  </a:ext>
                </a:extLst>
              </a:tr>
              <a:tr h="975271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５　業務報告書の作成</a:t>
                      </a:r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5287284"/>
                  </a:ext>
                </a:extLst>
              </a:tr>
            </a:tbl>
          </a:graphicData>
        </a:graphic>
      </p:graphicFrame>
      <p:sp>
        <p:nvSpPr>
          <p:cNvPr id="13" name="スライド番号プレースホルダー 12">
            <a:extLst>
              <a:ext uri="{FF2B5EF4-FFF2-40B4-BE49-F238E27FC236}">
                <a16:creationId xmlns:a16="http://schemas.microsoft.com/office/drawing/2014/main" id="{9D125CE7-F7E0-28C4-4C37-B8AA9E72BF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  <p:sp>
        <p:nvSpPr>
          <p:cNvPr id="5" name="サブタイトル 2">
            <a:extLst>
              <a:ext uri="{FF2B5EF4-FFF2-40B4-BE49-F238E27FC236}">
                <a16:creationId xmlns:a16="http://schemas.microsoft.com/office/drawing/2014/main" id="{08775096-5FDF-5C65-E769-1423445215A6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5400377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9D3926C-2186-62AD-337D-16F8041ACE8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CEC91935-892A-06D9-49C9-58ABF4168F8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784020" y="24661"/>
            <a:ext cx="237448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調査方針（全体像）</a:t>
            </a: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C8B5CA39-E89D-F1F1-6BE2-7D803EA11394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評価項目４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7DF27160-BCD1-4F8D-70A1-CC8D25FF3FE1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9F9ACA7-DCE2-725C-1650-D66AAC65F026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5586749-ED70-7F7F-AE1E-4D3C76D84822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自由記述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スライド番号プレースホルダー 7">
            <a:extLst>
              <a:ext uri="{FF2B5EF4-FFF2-40B4-BE49-F238E27FC236}">
                <a16:creationId xmlns:a16="http://schemas.microsoft.com/office/drawing/2014/main" id="{9CB4C291-8EA1-9206-0144-5E115ED8DB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  <p:sp>
        <p:nvSpPr>
          <p:cNvPr id="4" name="サブタイトル 2">
            <a:extLst>
              <a:ext uri="{FF2B5EF4-FFF2-40B4-BE49-F238E27FC236}">
                <a16:creationId xmlns:a16="http://schemas.microsoft.com/office/drawing/2014/main" id="{4D61236F-6CD2-1BB8-E209-191313D395D0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23994002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9A9B884-FBCD-E295-B61E-1386D3D5E1D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2A680FB0-660F-FBE7-5365-26CC901CA396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評価項目５</a:t>
            </a:r>
            <a:endParaRPr lang="en-US" altLang="ja-JP" sz="1333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4BDB3CA5-319A-4A83-B421-BDC19A7F2C46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3C580D88-9347-0BED-EA7B-D7742865D0A6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381EE24-B664-29BE-00BD-EB2D2E7077DB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自由記述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E52B8E5-A444-7DAF-8AB2-225C6BFFD102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提案内容</a:t>
            </a:r>
            <a:endParaRPr kumimoji="1" lang="en-US" altLang="ja-JP" sz="16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（国等における水素供給体制構築関連の動向</a:t>
            </a:r>
            <a:r>
              <a:rPr kumimoji="1" lang="ja-JP" altLang="en-US" sz="1600" b="1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調査）</a:t>
            </a:r>
            <a:endParaRPr kumimoji="1" lang="ja-JP" altLang="en-US" sz="16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スライド番号プレースホルダー 10">
            <a:extLst>
              <a:ext uri="{FF2B5EF4-FFF2-40B4-BE49-F238E27FC236}">
                <a16:creationId xmlns:a16="http://schemas.microsoft.com/office/drawing/2014/main" id="{1232F1B9-74F3-486D-9A73-9B0AFECBEC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5C19B675-E7D6-9073-B816-96AC40C0E8E8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862213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897DB28-04F0-9798-6C3B-6F28C984F6F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F1D48DBB-9542-56E8-C70F-BB3E574B251A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評価項目５</a:t>
            </a:r>
            <a:endParaRPr lang="en-US" altLang="ja-JP" sz="1333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90F1D236-1550-3CE4-437C-D906F42F4EE7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FB71A4D-FFF2-2D0F-9F78-08ACD343B4B1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A49A446-DB8C-686F-5CD9-B85910B3D5C0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自由記述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841CB5E-4BB7-A992-E77E-036B3B5DD22C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提案内容</a:t>
            </a:r>
            <a:endParaRPr kumimoji="1" lang="en-US" altLang="ja-JP" sz="16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（水素パイプラインに係る事例調査）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2B17391-439B-03CD-3789-26AAC58457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80E1C6C8-5AD9-589E-0C69-5399ECEA8728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9711433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A37CAD6-06DA-0B86-CC45-945BB91058D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A62092EB-7640-7E9A-9D60-CAF6926CCDF1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D6210853-D1BA-3D9D-19DC-C07107333ABE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501C16F-35BF-C7A6-FBC6-3C8D0F1FA535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C92EC04-01DA-D059-BA64-52E22D5ABD19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AAEE312-2F27-2AD2-ABEC-8956A85403AD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lvl="0" algn="ctr">
              <a:defRPr/>
            </a:pP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（ＦＨ２Ｒ近隣における水素需要量調査）</a:t>
            </a: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17C49B7-F99F-0192-867B-219F51D2A5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E1AB76A3-5FA2-C8C0-A049-3C95839431D2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38891683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B556F16-DE7A-6A19-6649-23DED07A58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F74B5073-0257-BE15-9968-1AD4B1446DFA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2D13C641-7504-E7D1-A903-01B94CDBAC25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B6E1C7A8-A7BE-F74E-C0E9-962A067EE4AE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50761CD-8DC8-43DD-9151-379508E37441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358D896-6BE8-60AC-D8F8-408BF1B92D70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lvl="0" algn="ctr">
              <a:defRPr/>
            </a:pPr>
            <a:r>
              <a:rPr kumimoji="1" lang="ja-JP" altLang="en-US" sz="1600" b="1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（ＦＨ２Ｒ近隣の水素需要家への水素供給方法の検討）</a:t>
            </a: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0DF1810-3123-136D-750F-A7AD40606D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D05B23CD-B30D-7695-48B5-BB3D4CE35718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348906556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B556F16-DE7A-6A19-6649-23DED07A58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F74B5073-0257-BE15-9968-1AD4B1446DFA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2D13C641-7504-E7D1-A903-01B94CDBAC25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B6E1C7A8-A7BE-F74E-C0E9-962A067EE4AE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50761CD-8DC8-43DD-9151-379508E37441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358D896-6BE8-60AC-D8F8-408BF1B92D70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lvl="0" algn="ctr">
              <a:defRPr/>
            </a:pPr>
            <a:r>
              <a:rPr kumimoji="1" lang="ja-JP" altLang="en-US" sz="1600" b="1" dirty="0" smtClean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（業務報告書の作成）</a:t>
            </a: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0DF1810-3123-136D-750F-A7AD40606D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9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D05B23CD-B30D-7695-48B5-BB3D4CE35718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41721540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500</TotalTime>
  <Words>450</Words>
  <Application>Microsoft Office PowerPoint</Application>
  <PresentationFormat>A4 210 x 297 mm</PresentationFormat>
  <Paragraphs>292</Paragraphs>
  <Slides>9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6" baseType="lpstr">
      <vt:lpstr>Meiryo UI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> 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"寺島 政智" &lt;terashima_masatomo_01@pref.fukushima.lg.jp&gt;</dc:creator>
  <cp:lastModifiedBy>渡邉 友歩</cp:lastModifiedBy>
  <cp:revision>59</cp:revision>
  <cp:lastPrinted>2025-07-02T03:04:40Z</cp:lastPrinted>
  <dcterms:created xsi:type="dcterms:W3CDTF">2022-06-02T07:46:58Z</dcterms:created>
  <dcterms:modified xsi:type="dcterms:W3CDTF">2025-07-02T03:04:41Z</dcterms:modified>
</cp:coreProperties>
</file>

<file path=docProps/thumbnail.jpeg>
</file>