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11" r:id="rId3"/>
    <p:sldId id="258" r:id="rId4"/>
    <p:sldId id="260" r:id="rId5"/>
    <p:sldId id="280" r:id="rId6"/>
    <p:sldId id="259" r:id="rId7"/>
    <p:sldId id="283" r:id="rId8"/>
    <p:sldId id="284" r:id="rId9"/>
    <p:sldId id="261" r:id="rId10"/>
    <p:sldId id="262" r:id="rId11"/>
    <p:sldId id="275" r:id="rId12"/>
    <p:sldId id="264" r:id="rId13"/>
    <p:sldId id="281" r:id="rId14"/>
    <p:sldId id="265" r:id="rId15"/>
    <p:sldId id="266" r:id="rId16"/>
    <p:sldId id="277" r:id="rId17"/>
    <p:sldId id="267" r:id="rId18"/>
    <p:sldId id="269" r:id="rId19"/>
    <p:sldId id="278" r:id="rId20"/>
    <p:sldId id="268" r:id="rId21"/>
    <p:sldId id="306" r:id="rId22"/>
    <p:sldId id="271" r:id="rId23"/>
    <p:sldId id="310" r:id="rId24"/>
    <p:sldId id="263" r:id="rId25"/>
    <p:sldId id="285" r:id="rId26"/>
    <p:sldId id="287" r:id="rId27"/>
    <p:sldId id="289" r:id="rId28"/>
    <p:sldId id="309" r:id="rId29"/>
    <p:sldId id="272" r:id="rId30"/>
  </p:sldIdLst>
  <p:sldSz cx="12192000" cy="6858000"/>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97" userDrawn="1">
          <p15:clr>
            <a:srgbClr val="A4A3A4"/>
          </p15:clr>
        </p15:guide>
        <p15:guide id="2" pos="3863" userDrawn="1">
          <p15:clr>
            <a:srgbClr val="A4A3A4"/>
          </p15:clr>
        </p15:guide>
        <p15:guide id="3" pos="619" userDrawn="1">
          <p15:clr>
            <a:srgbClr val="A4A3A4"/>
          </p15:clr>
        </p15:guide>
        <p15:guide id="5" orient="horz" pos="3634" userDrawn="1">
          <p15:clr>
            <a:srgbClr val="A4A3A4"/>
          </p15:clr>
        </p15:guide>
        <p15:guide id="6" orient="horz" pos="2296" userDrawn="1">
          <p15:clr>
            <a:srgbClr val="A4A3A4"/>
          </p15:clr>
        </p15:guide>
        <p15:guide id="7" pos="7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AADC"/>
    <a:srgbClr val="F3FAFF"/>
    <a:srgbClr val="FB979C"/>
    <a:srgbClr val="FEA4AF"/>
    <a:srgbClr val="FFEBFF"/>
    <a:srgbClr val="FF00FF"/>
    <a:srgbClr val="0A8E98"/>
    <a:srgbClr val="0CAFBC"/>
    <a:srgbClr val="0ECDDC"/>
    <a:srgbClr val="85BD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26" autoAdjust="0"/>
    <p:restoredTop sz="78448" autoAdjust="0"/>
  </p:normalViewPr>
  <p:slideViewPr>
    <p:cSldViewPr>
      <p:cViewPr varScale="1">
        <p:scale>
          <a:sx n="63" d="100"/>
          <a:sy n="63" d="100"/>
        </p:scale>
        <p:origin x="72" y="509"/>
      </p:cViewPr>
      <p:guideLst>
        <p:guide orient="horz" pos="1797"/>
        <p:guide pos="3863"/>
        <p:guide pos="619"/>
        <p:guide orient="horz" pos="3634"/>
        <p:guide orient="horz" pos="2296"/>
        <p:guide pos="71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12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3"/>
          </p:nvPr>
        </p:nvSpPr>
        <p:spPr>
          <a:xfrm>
            <a:off x="3015645" y="6434278"/>
            <a:ext cx="4306737" cy="341393"/>
          </a:xfrm>
          <a:prstGeom prst="rect">
            <a:avLst/>
          </a:prstGeom>
        </p:spPr>
        <p:txBody>
          <a:bodyPr vert="horz" lIns="91440" tIns="45720" rIns="91440" bIns="45720" rtlCol="0" anchor="ctr" anchorCtr="1"/>
          <a:lstStyle>
            <a:lvl1pPr algn="r">
              <a:defRPr sz="1200"/>
            </a:lvl1pPr>
          </a:lstStyle>
          <a:p>
            <a:fld id="{498BBFA5-3AAA-42BA-BC2F-11A1ACF30E5B}" type="slidenum">
              <a:rPr kumimoji="1" lang="ja-JP" altLang="en-US" sz="1500" smtClean="0"/>
              <a:t>‹#›</a:t>
            </a:fld>
            <a:endParaRPr kumimoji="1" lang="ja-JP" altLang="en-US" sz="1500" dirty="0"/>
          </a:p>
        </p:txBody>
      </p:sp>
    </p:spTree>
    <p:extLst>
      <p:ext uri="{BB962C8B-B14F-4D97-AF65-F5344CB8AC3E}">
        <p14:creationId xmlns:p14="http://schemas.microsoft.com/office/powerpoint/2010/main" val="4183277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6737" cy="34139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5630284" y="0"/>
            <a:ext cx="4306737" cy="341393"/>
          </a:xfrm>
          <a:prstGeom prst="rect">
            <a:avLst/>
          </a:prstGeom>
        </p:spPr>
        <p:txBody>
          <a:bodyPr vert="horz" lIns="91440" tIns="45720" rIns="91440" bIns="45720" rtlCol="0"/>
          <a:lstStyle>
            <a:lvl1pPr algn="r">
              <a:defRPr sz="1200"/>
            </a:lvl1pPr>
          </a:lstStyle>
          <a:p>
            <a:fld id="{E9D497E3-17E2-4AB2-BCB9-C34BF22E8455}" type="datetimeFigureOut">
              <a:rPr kumimoji="1" lang="ja-JP" altLang="en-US" smtClean="0"/>
              <a:t>2023/12/27</a:t>
            </a:fld>
            <a:endParaRPr kumimoji="1" lang="ja-JP" altLang="en-US" dirty="0"/>
          </a:p>
        </p:txBody>
      </p:sp>
      <p:sp>
        <p:nvSpPr>
          <p:cNvPr id="4" name="スライド イメージ プレースホルダー 3"/>
          <p:cNvSpPr>
            <a:spLocks noGrp="1" noRot="1" noChangeAspect="1"/>
          </p:cNvSpPr>
          <p:nvPr>
            <p:ph type="sldImg" idx="2"/>
          </p:nvPr>
        </p:nvSpPr>
        <p:spPr>
          <a:xfrm>
            <a:off x="2927350" y="850900"/>
            <a:ext cx="4084638" cy="229711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994399" y="3275850"/>
            <a:ext cx="7950543" cy="268004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6465807"/>
            <a:ext cx="4306737" cy="341393"/>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5630284" y="6465807"/>
            <a:ext cx="4306737" cy="341393"/>
          </a:xfrm>
          <a:prstGeom prst="rect">
            <a:avLst/>
          </a:prstGeom>
        </p:spPr>
        <p:txBody>
          <a:bodyPr vert="horz" lIns="91440" tIns="45720" rIns="91440" bIns="45720" rtlCol="0" anchor="b"/>
          <a:lstStyle>
            <a:lvl1pPr algn="r">
              <a:defRPr sz="1200"/>
            </a:lvl1pPr>
          </a:lstStyle>
          <a:p>
            <a:fld id="{29CCD2D9-7AE4-48EC-92AC-651C840E978C}" type="slidenum">
              <a:rPr kumimoji="1" lang="ja-JP" altLang="en-US" smtClean="0"/>
              <a:t>‹#›</a:t>
            </a:fld>
            <a:endParaRPr kumimoji="1" lang="ja-JP" altLang="en-US" dirty="0"/>
          </a:p>
        </p:txBody>
      </p:sp>
    </p:spTree>
    <p:extLst>
      <p:ext uri="{BB962C8B-B14F-4D97-AF65-F5344CB8AC3E}">
        <p14:creationId xmlns:p14="http://schemas.microsoft.com/office/powerpoint/2010/main" val="14102110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1</a:t>
            </a:fld>
            <a:endParaRPr kumimoji="1" lang="ja-JP" altLang="en-US" dirty="0"/>
          </a:p>
        </p:txBody>
      </p:sp>
    </p:spTree>
    <p:extLst>
      <p:ext uri="{BB962C8B-B14F-4D97-AF65-F5344CB8AC3E}">
        <p14:creationId xmlns:p14="http://schemas.microsoft.com/office/powerpoint/2010/main" val="2663435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10</a:t>
            </a:fld>
            <a:endParaRPr kumimoji="1" lang="ja-JP" altLang="en-US" dirty="0"/>
          </a:p>
        </p:txBody>
      </p:sp>
    </p:spTree>
    <p:extLst>
      <p:ext uri="{BB962C8B-B14F-4D97-AF65-F5344CB8AC3E}">
        <p14:creationId xmlns:p14="http://schemas.microsoft.com/office/powerpoint/2010/main" val="461196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11</a:t>
            </a:fld>
            <a:endParaRPr kumimoji="1" lang="ja-JP" altLang="en-US" dirty="0"/>
          </a:p>
        </p:txBody>
      </p:sp>
    </p:spTree>
    <p:extLst>
      <p:ext uri="{BB962C8B-B14F-4D97-AF65-F5344CB8AC3E}">
        <p14:creationId xmlns:p14="http://schemas.microsoft.com/office/powerpoint/2010/main" val="1695519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12</a:t>
            </a:fld>
            <a:endParaRPr kumimoji="1" lang="ja-JP" altLang="en-US" dirty="0"/>
          </a:p>
        </p:txBody>
      </p:sp>
    </p:spTree>
    <p:extLst>
      <p:ext uri="{BB962C8B-B14F-4D97-AF65-F5344CB8AC3E}">
        <p14:creationId xmlns:p14="http://schemas.microsoft.com/office/powerpoint/2010/main" val="286510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13</a:t>
            </a:fld>
            <a:endParaRPr kumimoji="1" lang="ja-JP" altLang="en-US" dirty="0"/>
          </a:p>
        </p:txBody>
      </p:sp>
    </p:spTree>
    <p:extLst>
      <p:ext uri="{BB962C8B-B14F-4D97-AF65-F5344CB8AC3E}">
        <p14:creationId xmlns:p14="http://schemas.microsoft.com/office/powerpoint/2010/main" val="2469268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14</a:t>
            </a:fld>
            <a:endParaRPr kumimoji="1" lang="ja-JP" altLang="en-US" dirty="0"/>
          </a:p>
        </p:txBody>
      </p:sp>
    </p:spTree>
    <p:extLst>
      <p:ext uri="{BB962C8B-B14F-4D97-AF65-F5344CB8AC3E}">
        <p14:creationId xmlns:p14="http://schemas.microsoft.com/office/powerpoint/2010/main" val="3875586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15</a:t>
            </a:fld>
            <a:endParaRPr kumimoji="1" lang="ja-JP" altLang="en-US" dirty="0"/>
          </a:p>
        </p:txBody>
      </p:sp>
    </p:spTree>
    <p:extLst>
      <p:ext uri="{BB962C8B-B14F-4D97-AF65-F5344CB8AC3E}">
        <p14:creationId xmlns:p14="http://schemas.microsoft.com/office/powerpoint/2010/main" val="752094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16</a:t>
            </a:fld>
            <a:endParaRPr kumimoji="1" lang="ja-JP" altLang="en-US" dirty="0"/>
          </a:p>
        </p:txBody>
      </p:sp>
    </p:spTree>
    <p:extLst>
      <p:ext uri="{BB962C8B-B14F-4D97-AF65-F5344CB8AC3E}">
        <p14:creationId xmlns:p14="http://schemas.microsoft.com/office/powerpoint/2010/main" val="4154693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17</a:t>
            </a:fld>
            <a:endParaRPr kumimoji="1" lang="ja-JP" altLang="en-US" dirty="0"/>
          </a:p>
        </p:txBody>
      </p:sp>
    </p:spTree>
    <p:extLst>
      <p:ext uri="{BB962C8B-B14F-4D97-AF65-F5344CB8AC3E}">
        <p14:creationId xmlns:p14="http://schemas.microsoft.com/office/powerpoint/2010/main" val="710296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18</a:t>
            </a:fld>
            <a:endParaRPr kumimoji="1" lang="ja-JP" altLang="en-US" dirty="0"/>
          </a:p>
        </p:txBody>
      </p:sp>
    </p:spTree>
    <p:extLst>
      <p:ext uri="{BB962C8B-B14F-4D97-AF65-F5344CB8AC3E}">
        <p14:creationId xmlns:p14="http://schemas.microsoft.com/office/powerpoint/2010/main" val="1705380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19</a:t>
            </a:fld>
            <a:endParaRPr kumimoji="1" lang="ja-JP" altLang="en-US" dirty="0"/>
          </a:p>
        </p:txBody>
      </p:sp>
    </p:spTree>
    <p:extLst>
      <p:ext uri="{BB962C8B-B14F-4D97-AF65-F5344CB8AC3E}">
        <p14:creationId xmlns:p14="http://schemas.microsoft.com/office/powerpoint/2010/main" val="3056616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2</a:t>
            </a:fld>
            <a:endParaRPr kumimoji="1" lang="ja-JP" altLang="en-US" dirty="0"/>
          </a:p>
        </p:txBody>
      </p:sp>
    </p:spTree>
    <p:extLst>
      <p:ext uri="{BB962C8B-B14F-4D97-AF65-F5344CB8AC3E}">
        <p14:creationId xmlns:p14="http://schemas.microsoft.com/office/powerpoint/2010/main" val="3127277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20</a:t>
            </a:fld>
            <a:endParaRPr kumimoji="1" lang="ja-JP" altLang="en-US" dirty="0"/>
          </a:p>
        </p:txBody>
      </p:sp>
    </p:spTree>
    <p:extLst>
      <p:ext uri="{BB962C8B-B14F-4D97-AF65-F5344CB8AC3E}">
        <p14:creationId xmlns:p14="http://schemas.microsoft.com/office/powerpoint/2010/main" val="2647304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22</a:t>
            </a:fld>
            <a:endParaRPr kumimoji="1" lang="ja-JP" altLang="en-US" dirty="0"/>
          </a:p>
        </p:txBody>
      </p:sp>
    </p:spTree>
    <p:extLst>
      <p:ext uri="{BB962C8B-B14F-4D97-AF65-F5344CB8AC3E}">
        <p14:creationId xmlns:p14="http://schemas.microsoft.com/office/powerpoint/2010/main" val="2140128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23</a:t>
            </a:fld>
            <a:endParaRPr kumimoji="1" lang="ja-JP" altLang="en-US" dirty="0"/>
          </a:p>
        </p:txBody>
      </p:sp>
    </p:spTree>
    <p:extLst>
      <p:ext uri="{BB962C8B-B14F-4D97-AF65-F5344CB8AC3E}">
        <p14:creationId xmlns:p14="http://schemas.microsoft.com/office/powerpoint/2010/main" val="482217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24</a:t>
            </a:fld>
            <a:endParaRPr kumimoji="1" lang="ja-JP" altLang="en-US" dirty="0"/>
          </a:p>
        </p:txBody>
      </p:sp>
    </p:spTree>
    <p:extLst>
      <p:ext uri="{BB962C8B-B14F-4D97-AF65-F5344CB8AC3E}">
        <p14:creationId xmlns:p14="http://schemas.microsoft.com/office/powerpoint/2010/main" val="2725381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25</a:t>
            </a:fld>
            <a:endParaRPr kumimoji="1" lang="ja-JP" altLang="en-US" dirty="0"/>
          </a:p>
        </p:txBody>
      </p:sp>
    </p:spTree>
    <p:extLst>
      <p:ext uri="{BB962C8B-B14F-4D97-AF65-F5344CB8AC3E}">
        <p14:creationId xmlns:p14="http://schemas.microsoft.com/office/powerpoint/2010/main" val="778107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26</a:t>
            </a:fld>
            <a:endParaRPr kumimoji="1" lang="ja-JP" altLang="en-US" dirty="0"/>
          </a:p>
        </p:txBody>
      </p:sp>
    </p:spTree>
    <p:extLst>
      <p:ext uri="{BB962C8B-B14F-4D97-AF65-F5344CB8AC3E}">
        <p14:creationId xmlns:p14="http://schemas.microsoft.com/office/powerpoint/2010/main" val="721667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27</a:t>
            </a:fld>
            <a:endParaRPr kumimoji="1" lang="ja-JP" altLang="en-US" dirty="0"/>
          </a:p>
        </p:txBody>
      </p:sp>
    </p:spTree>
    <p:extLst>
      <p:ext uri="{BB962C8B-B14F-4D97-AF65-F5344CB8AC3E}">
        <p14:creationId xmlns:p14="http://schemas.microsoft.com/office/powerpoint/2010/main" val="3770988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29</a:t>
            </a:fld>
            <a:endParaRPr kumimoji="1" lang="ja-JP" altLang="en-US" dirty="0"/>
          </a:p>
        </p:txBody>
      </p:sp>
    </p:spTree>
    <p:extLst>
      <p:ext uri="{BB962C8B-B14F-4D97-AF65-F5344CB8AC3E}">
        <p14:creationId xmlns:p14="http://schemas.microsoft.com/office/powerpoint/2010/main" val="2470806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3</a:t>
            </a:fld>
            <a:endParaRPr kumimoji="1" lang="ja-JP" altLang="en-US" dirty="0"/>
          </a:p>
        </p:txBody>
      </p:sp>
    </p:spTree>
    <p:extLst>
      <p:ext uri="{BB962C8B-B14F-4D97-AF65-F5344CB8AC3E}">
        <p14:creationId xmlns:p14="http://schemas.microsoft.com/office/powerpoint/2010/main" val="3226262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4</a:t>
            </a:fld>
            <a:endParaRPr kumimoji="1" lang="ja-JP" altLang="en-US" dirty="0"/>
          </a:p>
        </p:txBody>
      </p:sp>
    </p:spTree>
    <p:extLst>
      <p:ext uri="{BB962C8B-B14F-4D97-AF65-F5344CB8AC3E}">
        <p14:creationId xmlns:p14="http://schemas.microsoft.com/office/powerpoint/2010/main" val="4133798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5</a:t>
            </a:fld>
            <a:endParaRPr kumimoji="1" lang="ja-JP" altLang="en-US" dirty="0"/>
          </a:p>
        </p:txBody>
      </p:sp>
    </p:spTree>
    <p:extLst>
      <p:ext uri="{BB962C8B-B14F-4D97-AF65-F5344CB8AC3E}">
        <p14:creationId xmlns:p14="http://schemas.microsoft.com/office/powerpoint/2010/main" val="1481458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6</a:t>
            </a:fld>
            <a:endParaRPr kumimoji="1" lang="ja-JP" altLang="en-US" dirty="0"/>
          </a:p>
        </p:txBody>
      </p:sp>
    </p:spTree>
    <p:extLst>
      <p:ext uri="{BB962C8B-B14F-4D97-AF65-F5344CB8AC3E}">
        <p14:creationId xmlns:p14="http://schemas.microsoft.com/office/powerpoint/2010/main" val="1898184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7</a:t>
            </a:fld>
            <a:endParaRPr kumimoji="1" lang="ja-JP" altLang="en-US" dirty="0"/>
          </a:p>
        </p:txBody>
      </p:sp>
    </p:spTree>
    <p:extLst>
      <p:ext uri="{BB962C8B-B14F-4D97-AF65-F5344CB8AC3E}">
        <p14:creationId xmlns:p14="http://schemas.microsoft.com/office/powerpoint/2010/main" val="2078695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8</a:t>
            </a:fld>
            <a:endParaRPr kumimoji="1" lang="ja-JP" altLang="en-US" dirty="0"/>
          </a:p>
        </p:txBody>
      </p:sp>
    </p:spTree>
    <p:extLst>
      <p:ext uri="{BB962C8B-B14F-4D97-AF65-F5344CB8AC3E}">
        <p14:creationId xmlns:p14="http://schemas.microsoft.com/office/powerpoint/2010/main" val="393214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9</a:t>
            </a:fld>
            <a:endParaRPr kumimoji="1" lang="ja-JP" altLang="en-US" dirty="0"/>
          </a:p>
        </p:txBody>
      </p:sp>
    </p:spTree>
    <p:extLst>
      <p:ext uri="{BB962C8B-B14F-4D97-AF65-F5344CB8AC3E}">
        <p14:creationId xmlns:p14="http://schemas.microsoft.com/office/powerpoint/2010/main" val="544044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A1A6047-BC09-48C9-8AC4-8F58F2A11C48}" type="datetime1">
              <a:rPr kumimoji="1" lang="ja-JP" altLang="en-US" smtClean="0"/>
              <a:t>2023/12/27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2195132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1DA93BD-BD7F-4C55-8845-AB2C233266F1}" type="datetime1">
              <a:rPr kumimoji="1" lang="ja-JP" altLang="en-US" smtClean="0"/>
              <a:t>2023/12/27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1532186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0FF3080-F7D5-43A7-9AAA-70F61F28E4FB}" type="datetime1">
              <a:rPr kumimoji="1" lang="ja-JP" altLang="en-US" smtClean="0"/>
              <a:t>2023/12/27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1162763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2DA2697-B2AA-4CFC-BDFD-4D1C9E22B5BB}" type="datetime1">
              <a:rPr kumimoji="1" lang="ja-JP" altLang="en-US" smtClean="0"/>
              <a:t>2023/12/27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115059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75CA94E-4AEE-4CCE-ACB9-1E362F927AC4}" type="datetime1">
              <a:rPr kumimoji="1" lang="ja-JP" altLang="en-US" smtClean="0"/>
              <a:t>2023/12/27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4206310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F99C2F7-DEE2-44E0-A04E-92AD5F6383D2}" type="datetime1">
              <a:rPr kumimoji="1" lang="ja-JP" altLang="en-US" smtClean="0"/>
              <a:t>2023/12/27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2731308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0107DEE-CB27-4EFC-B0D0-0F13D5C08DF1}" type="datetime1">
              <a:rPr kumimoji="1" lang="ja-JP" altLang="en-US" smtClean="0"/>
              <a:t>2023/12/27</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4250971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6F2F631-8F3D-4F55-98A3-C6A646ACCA37}" type="datetime1">
              <a:rPr kumimoji="1" lang="ja-JP" altLang="en-US" smtClean="0"/>
              <a:t>2023/12/27</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3465019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51AEAB1-9DB5-4B8E-BE67-03D3FEDC5DEA}" type="datetime1">
              <a:rPr kumimoji="1" lang="ja-JP" altLang="en-US" smtClean="0"/>
              <a:t>2023/12/27</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375369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F1D3537-B20D-4610-B9BB-B48208BD92B5}" type="datetime1">
              <a:rPr kumimoji="1" lang="ja-JP" altLang="en-US" smtClean="0"/>
              <a:t>2023/12/27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2714209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01522FB-78D2-42D5-A6D0-69A6854F3DA2}" type="datetime1">
              <a:rPr kumimoji="1" lang="ja-JP" altLang="en-US" smtClean="0"/>
              <a:t>2023/12/27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1127516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D09BD6-BCAD-43BF-B2D6-71CE7E7BBF82}" type="datetime1">
              <a:rPr kumimoji="1" lang="ja-JP" altLang="en-US" smtClean="0"/>
              <a:t>2023/12/27</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919287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正方形/長方形 4"/>
          <p:cNvSpPr/>
          <p:nvPr/>
        </p:nvSpPr>
        <p:spPr>
          <a:xfrm>
            <a:off x="0" y="1396999"/>
            <a:ext cx="12192000" cy="2052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2">
                  <a:lumMod val="25000"/>
                </a:schemeClr>
              </a:solidFill>
            </a:endParaRPr>
          </a:p>
        </p:txBody>
      </p:sp>
      <p:sp>
        <p:nvSpPr>
          <p:cNvPr id="2" name="タイトル 1"/>
          <p:cNvSpPr>
            <a:spLocks noGrp="1"/>
          </p:cNvSpPr>
          <p:nvPr>
            <p:ph type="ctrTitle"/>
          </p:nvPr>
        </p:nvSpPr>
        <p:spPr>
          <a:xfrm>
            <a:off x="1524000" y="1232136"/>
            <a:ext cx="9144000" cy="2387600"/>
          </a:xfrm>
        </p:spPr>
        <p:txBody>
          <a:bodyPr anchor="ctr">
            <a:normAutofit/>
          </a:bodyPr>
          <a:lstStyle/>
          <a:p>
            <a:r>
              <a:rPr kumimoji="1" lang="ja-JP" altLang="en-US" dirty="0" smtClean="0">
                <a:latin typeface="HGS創英角ﾎﾟｯﾌﾟ体" panose="040B0A00000000000000" pitchFamily="50" charset="-128"/>
                <a:ea typeface="HGS創英角ﾎﾟｯﾌﾟ体" panose="040B0A00000000000000" pitchFamily="50" charset="-128"/>
              </a:rPr>
              <a:t>ふくしま共生サポーター</a:t>
            </a:r>
            <a:r>
              <a:rPr kumimoji="1" lang="en-US" altLang="ja-JP" dirty="0" smtClean="0">
                <a:latin typeface="HGS創英角ﾎﾟｯﾌﾟ体" panose="040B0A00000000000000" pitchFamily="50" charset="-128"/>
                <a:ea typeface="HGS創英角ﾎﾟｯﾌﾟ体" panose="040B0A00000000000000" pitchFamily="50" charset="-128"/>
              </a:rPr>
              <a:t/>
            </a:r>
            <a:br>
              <a:rPr kumimoji="1" lang="en-US" altLang="ja-JP" dirty="0" smtClean="0">
                <a:latin typeface="HGS創英角ﾎﾟｯﾌﾟ体" panose="040B0A00000000000000" pitchFamily="50" charset="-128"/>
                <a:ea typeface="HGS創英角ﾎﾟｯﾌﾟ体" panose="040B0A00000000000000" pitchFamily="50" charset="-128"/>
              </a:rPr>
            </a:br>
            <a:r>
              <a:rPr kumimoji="1" lang="ja-JP" altLang="en-US" dirty="0" smtClean="0">
                <a:latin typeface="HGS創英角ﾎﾟｯﾌﾟ体" panose="040B0A00000000000000" pitchFamily="50" charset="-128"/>
                <a:ea typeface="HGS創英角ﾎﾟｯﾌﾟ体" panose="040B0A00000000000000" pitchFamily="50" charset="-128"/>
              </a:rPr>
              <a:t>　　　　　　　養成講座</a:t>
            </a:r>
            <a:endParaRPr kumimoji="1" lang="ja-JP" altLang="en-US" sz="4900" dirty="0">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3143672" y="5949280"/>
            <a:ext cx="954107"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ともたろう</a:t>
            </a:r>
            <a:endParaRPr kumimoji="1" lang="ja-JP" altLang="en-US" sz="12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
        <p:nvSpPr>
          <p:cNvPr id="3" name="サブタイトル 2"/>
          <p:cNvSpPr>
            <a:spLocks noGrp="1"/>
          </p:cNvSpPr>
          <p:nvPr>
            <p:ph type="subTitle" idx="1"/>
          </p:nvPr>
        </p:nvSpPr>
        <p:spPr>
          <a:xfrm>
            <a:off x="4047783" y="4146797"/>
            <a:ext cx="7961812" cy="1992087"/>
          </a:xfrm>
        </p:spPr>
        <p:txBody>
          <a:bodyPr anchor="ctr">
            <a:normAutofit/>
          </a:bodyPr>
          <a:lstStyle/>
          <a:p>
            <a:pPr algn="l"/>
            <a:r>
              <a:rPr kumimoji="1" lang="en-US" altLang="ja-JP"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     【</a:t>
            </a:r>
            <a:r>
              <a:rPr kumimoji="1" lang="ja-JP" altLang="en-US"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実施機関</a:t>
            </a:r>
            <a:r>
              <a:rPr kumimoji="1" lang="en-US" altLang="ja-JP"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a:t>
            </a:r>
            <a:r>
              <a:rPr kumimoji="1" lang="ja-JP" altLang="en-US"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者</a:t>
            </a:r>
            <a:r>
              <a:rPr kumimoji="1" lang="en-US" altLang="ja-JP"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a:t>
            </a:r>
            <a:r>
              <a:rPr kumimoji="1" lang="ja-JP" altLang="en-US"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名（例 </a:t>
            </a:r>
            <a:r>
              <a:rPr kumimoji="1" lang="en-US" altLang="ja-JP"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 </a:t>
            </a:r>
            <a:r>
              <a:rPr kumimoji="1" lang="ja-JP" altLang="en-US"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福島県障がい福祉課）</a:t>
            </a:r>
            <a:r>
              <a:rPr kumimoji="1" lang="en-US" altLang="ja-JP"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a:t>
            </a:r>
            <a:r>
              <a:rPr kumimoji="1" lang="ja-JP" altLang="en-US"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　　</a:t>
            </a:r>
            <a:endParaRPr kumimoji="1" lang="en-US" altLang="ja-JP"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a:p>
            <a:pPr algn="l"/>
            <a:r>
              <a:rPr kumimoji="1" lang="ja-JP" altLang="en-US"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　　　　日時　令和　年　月　日（　）</a:t>
            </a:r>
            <a:endParaRPr kumimoji="1" lang="en-US" altLang="ja-JP"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a:p>
            <a:pPr algn="l"/>
            <a:r>
              <a:rPr lang="ja-JP" altLang="en-US"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　　　　場所　</a:t>
            </a:r>
            <a:endParaRPr kumimoji="1" lang="ja-JP" altLang="en-US"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934" y="4034119"/>
            <a:ext cx="3918597" cy="1712662"/>
          </a:xfrm>
          <a:prstGeom prst="rect">
            <a:avLst/>
          </a:prstGeom>
        </p:spPr>
      </p:pic>
      <p:sp>
        <p:nvSpPr>
          <p:cNvPr id="11" name="テキスト ボックス 10"/>
          <p:cNvSpPr txBox="1"/>
          <p:nvPr/>
        </p:nvSpPr>
        <p:spPr>
          <a:xfrm>
            <a:off x="623392" y="5949280"/>
            <a:ext cx="800219"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トリリン</a:t>
            </a:r>
            <a:endParaRPr kumimoji="1" lang="ja-JP" altLang="en-US" sz="12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
        <p:nvSpPr>
          <p:cNvPr id="13" name="テキスト ボックス 12"/>
          <p:cNvSpPr txBox="1"/>
          <p:nvPr/>
        </p:nvSpPr>
        <p:spPr>
          <a:xfrm>
            <a:off x="1487488" y="5949280"/>
            <a:ext cx="800219"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サルルン</a:t>
            </a:r>
            <a:endParaRPr kumimoji="1" lang="ja-JP" altLang="en-US" sz="12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
        <p:nvSpPr>
          <p:cNvPr id="16" name="テキスト ボックス 15"/>
          <p:cNvSpPr txBox="1"/>
          <p:nvPr/>
        </p:nvSpPr>
        <p:spPr>
          <a:xfrm>
            <a:off x="2315725" y="5949280"/>
            <a:ext cx="800219"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ケンタン</a:t>
            </a:r>
            <a:endParaRPr kumimoji="1" lang="ja-JP" altLang="en-US" sz="12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954634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0000"/>
            <a:ext cx="12193200" cy="900000"/>
          </a:xfrm>
          <a:solidFill>
            <a:schemeClr val="accent5">
              <a:lumMod val="60000"/>
              <a:lumOff val="40000"/>
            </a:schemeClr>
          </a:solidFill>
          <a:ln w="12700">
            <a:noFill/>
          </a:ln>
        </p:spPr>
        <p:txBody>
          <a:bodyPr anchor="ctr" anchorCtr="0"/>
          <a:lstStyle/>
          <a:p>
            <a:r>
              <a:rPr kumimoji="1" lang="ja-JP" altLang="en-US" b="1" dirty="0" smtClean="0">
                <a:solidFill>
                  <a:schemeClr val="bg1"/>
                </a:solidFill>
                <a:latin typeface="UD デジタル 教科書体 NP-R" panose="02020400000000000000" pitchFamily="18" charset="-128"/>
                <a:ea typeface="UD デジタル 教科書体 NP-R" panose="02020400000000000000" pitchFamily="18" charset="-128"/>
              </a:rPr>
              <a:t>　３ 障がいはどこにある？</a:t>
            </a:r>
            <a:endParaRPr kumimoji="1" lang="ja-JP" altLang="en-US"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3" name="コンテンツ プレースホルダー 2"/>
          <p:cNvSpPr>
            <a:spLocks noGrp="1"/>
          </p:cNvSpPr>
          <p:nvPr>
            <p:ph idx="1"/>
          </p:nvPr>
        </p:nvSpPr>
        <p:spPr>
          <a:xfrm>
            <a:off x="1348132" y="1433535"/>
            <a:ext cx="9548604" cy="538370"/>
          </a:xfrm>
        </p:spPr>
        <p:txBody>
          <a:bodyPr/>
          <a:lstStyle/>
          <a:p>
            <a:pPr marL="0" indent="0" algn="ctr">
              <a:buNone/>
            </a:pPr>
            <a:r>
              <a:rPr kumimoji="1" lang="ja-JP" altLang="en-US" dirty="0" smtClean="0">
                <a:latin typeface="UD デジタル 教科書体 NP-R" panose="02020400000000000000" pitchFamily="18" charset="-128"/>
                <a:ea typeface="UD デジタル 教科書体 NP-R" panose="02020400000000000000" pitchFamily="18" charset="-128"/>
              </a:rPr>
              <a:t>障がいの</a:t>
            </a:r>
            <a:r>
              <a:rPr kumimoji="1" lang="ja-JP" altLang="en-US" b="1" u="sng" dirty="0" smtClean="0">
                <a:solidFill>
                  <a:srgbClr val="FF0000"/>
                </a:solidFill>
                <a:latin typeface="UD デジタル 教科書体 NP-R" panose="02020400000000000000" pitchFamily="18" charset="-128"/>
                <a:ea typeface="UD デジタル 教科書体 NP-R" panose="02020400000000000000" pitchFamily="18" charset="-128"/>
              </a:rPr>
              <a:t>医学モデル（個人モデル）</a:t>
            </a:r>
            <a:r>
              <a:rPr lang="ja-JP" altLang="en-US" dirty="0" smtClean="0">
                <a:latin typeface="UD デジタル 教科書体 NP-R" panose="02020400000000000000" pitchFamily="18" charset="-128"/>
                <a:ea typeface="UD デジタル 教科書体 NP-R" panose="02020400000000000000" pitchFamily="18" charset="-128"/>
              </a:rPr>
              <a:t>と</a:t>
            </a:r>
            <a:r>
              <a:rPr kumimoji="1" lang="ja-JP" altLang="en-US" dirty="0" smtClean="0">
                <a:latin typeface="UD デジタル 教科書体 NP-R" panose="02020400000000000000" pitchFamily="18" charset="-128"/>
                <a:ea typeface="UD デジタル 教科書体 NP-R" panose="02020400000000000000" pitchFamily="18" charset="-128"/>
              </a:rPr>
              <a:t>障がいの</a:t>
            </a:r>
            <a:r>
              <a:rPr kumimoji="1" lang="ja-JP" altLang="en-US" b="1" u="sng" dirty="0" smtClean="0">
                <a:solidFill>
                  <a:schemeClr val="accent6"/>
                </a:solidFill>
                <a:latin typeface="UD デジタル 教科書体 NP-R" panose="02020400000000000000" pitchFamily="18" charset="-128"/>
                <a:ea typeface="UD デジタル 教科書体 NP-R" panose="02020400000000000000" pitchFamily="18" charset="-128"/>
              </a:rPr>
              <a:t>社会モデル</a:t>
            </a:r>
            <a:endParaRPr kumimoji="1" lang="ja-JP" altLang="en-US" b="1" dirty="0">
              <a:solidFill>
                <a:schemeClr val="accent6"/>
              </a:solidFill>
              <a:latin typeface="UD デジタル 教科書体 NP-R" panose="02020400000000000000" pitchFamily="18" charset="-128"/>
              <a:ea typeface="UD デジタル 教科書体 NP-R" panose="02020400000000000000" pitchFamily="18" charset="-128"/>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4047" y="3544584"/>
            <a:ext cx="2681634" cy="2681634"/>
          </a:xfrm>
          <a:prstGeom prst="rect">
            <a:avLst/>
          </a:prstGeom>
        </p:spPr>
      </p:pic>
      <p:sp>
        <p:nvSpPr>
          <p:cNvPr id="8" name="角丸四角形 7"/>
          <p:cNvSpPr/>
          <p:nvPr/>
        </p:nvSpPr>
        <p:spPr>
          <a:xfrm>
            <a:off x="3939022" y="2121424"/>
            <a:ext cx="4313955" cy="855276"/>
          </a:xfrm>
          <a:prstGeom prst="roundRect">
            <a:avLst/>
          </a:prstGeom>
          <a:solidFill>
            <a:srgbClr val="FF0000"/>
          </a:solidFill>
          <a:ln>
            <a:noFill/>
          </a:ln>
        </p:spPr>
        <p:style>
          <a:lnRef idx="2">
            <a:schemeClr val="accent6"/>
          </a:lnRef>
          <a:fillRef idx="1">
            <a:schemeClr val="lt1"/>
          </a:fillRef>
          <a:effectRef idx="0">
            <a:schemeClr val="accent6"/>
          </a:effectRef>
          <a:fontRef idx="minor">
            <a:schemeClr val="dk1"/>
          </a:fontRef>
        </p:style>
        <p:txBody>
          <a:bodyPr tIns="0" bIns="72000" rtlCol="0" anchor="ctr"/>
          <a:lstStyle/>
          <a:p>
            <a:pPr algn="ctr"/>
            <a:r>
              <a:rPr lang="ja-JP" altLang="en-US" sz="3200" b="1" dirty="0">
                <a:solidFill>
                  <a:schemeClr val="bg1"/>
                </a:solidFill>
                <a:latin typeface="UD デジタル 教科書体 NP-R" panose="02020400000000000000" pitchFamily="18" charset="-128"/>
                <a:ea typeface="UD デジタル 教科書体 NP-R" panose="02020400000000000000" pitchFamily="18" charset="-128"/>
              </a:rPr>
              <a:t>医学</a:t>
            </a:r>
            <a:r>
              <a:rPr kumimoji="1" lang="ja-JP" altLang="en-US" sz="3200" b="1" dirty="0" smtClean="0">
                <a:solidFill>
                  <a:schemeClr val="bg1"/>
                </a:solidFill>
                <a:latin typeface="UD デジタル 教科書体 NP-R" panose="02020400000000000000" pitchFamily="18" charset="-128"/>
                <a:ea typeface="UD デジタル 教科書体 NP-R" panose="02020400000000000000" pitchFamily="18" charset="-128"/>
              </a:rPr>
              <a:t>モデル</a:t>
            </a:r>
            <a:endParaRPr kumimoji="1" lang="en-US" altLang="ja-JP" sz="3200" b="1" dirty="0" smtClean="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9" name="右矢印 8"/>
          <p:cNvSpPr/>
          <p:nvPr/>
        </p:nvSpPr>
        <p:spPr>
          <a:xfrm>
            <a:off x="5385974" y="4045037"/>
            <a:ext cx="1472919" cy="901723"/>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3" name="角丸四角形 12"/>
          <p:cNvSpPr/>
          <p:nvPr/>
        </p:nvSpPr>
        <p:spPr>
          <a:xfrm>
            <a:off x="4915822" y="5236454"/>
            <a:ext cx="2444948" cy="912285"/>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smtClean="0">
                <a:latin typeface="UD デジタル 教科書体 NP-R" panose="02020400000000000000" pitchFamily="18" charset="-128"/>
                <a:ea typeface="UD デジタル 教科書体 NP-R" panose="02020400000000000000" pitchFamily="18" charset="-128"/>
              </a:rPr>
              <a:t>リハビリをして</a:t>
            </a:r>
            <a:endParaRPr lang="en-US" altLang="ja-JP" sz="2400" dirty="0" smtClean="0">
              <a:latin typeface="UD デジタル 教科書体 NP-R" panose="02020400000000000000" pitchFamily="18" charset="-128"/>
              <a:ea typeface="UD デジタル 教科書体 NP-R" panose="02020400000000000000" pitchFamily="18" charset="-128"/>
            </a:endParaRPr>
          </a:p>
          <a:p>
            <a:r>
              <a:rPr lang="ja-JP" altLang="en-US" sz="2400" dirty="0" smtClean="0">
                <a:latin typeface="UD デジタル 教科書体 NP-R" panose="02020400000000000000" pitchFamily="18" charset="-128"/>
                <a:ea typeface="UD デジタル 教科書体 NP-R" panose="02020400000000000000" pitchFamily="18" charset="-128"/>
              </a:rPr>
              <a:t>歩けるように</a:t>
            </a:r>
            <a:endParaRPr lang="en-US" altLang="ja-JP" sz="2400" dirty="0" smtClean="0">
              <a:latin typeface="UD デジタル 教科書体 NP-R" panose="02020400000000000000" pitchFamily="18" charset="-128"/>
              <a:ea typeface="UD デジタル 教科書体 NP-R" panose="02020400000000000000" pitchFamily="18" charset="-128"/>
            </a:endParaRPr>
          </a:p>
          <a:p>
            <a:r>
              <a:rPr lang="ja-JP" altLang="en-US" sz="2400" dirty="0" smtClean="0">
                <a:latin typeface="UD デジタル 教科書体 NP-R" panose="02020400000000000000" pitchFamily="18" charset="-128"/>
                <a:ea typeface="UD デジタル 教科書体 NP-R" panose="02020400000000000000" pitchFamily="18" charset="-128"/>
              </a:rPr>
              <a:t>なるべき？</a:t>
            </a:r>
            <a:endParaRPr kumimoji="1" lang="ja-JP" altLang="en-US" sz="2400" dirty="0">
              <a:latin typeface="UD デジタル 教科書体 NP-R" panose="02020400000000000000" pitchFamily="18" charset="-128"/>
              <a:ea typeface="UD デジタル 教科書体 NP-R" panose="02020400000000000000" pitchFamily="18" charset="-128"/>
            </a:endParaRPr>
          </a:p>
        </p:txBody>
      </p:sp>
      <p:sp>
        <p:nvSpPr>
          <p:cNvPr id="10" name="テキスト ボックス 9"/>
          <p:cNvSpPr txBox="1"/>
          <p:nvPr/>
        </p:nvSpPr>
        <p:spPr>
          <a:xfrm>
            <a:off x="11750854" y="6435876"/>
            <a:ext cx="441146" cy="400110"/>
          </a:xfrm>
          <a:prstGeom prst="rect">
            <a:avLst/>
          </a:prstGeom>
          <a:noFill/>
        </p:spPr>
        <p:txBody>
          <a:bodyPr wrap="none" rtlCol="0">
            <a:spAutoFit/>
          </a:bodyPr>
          <a:lstStyle/>
          <a:p>
            <a:r>
              <a:rPr kumimoji="1" lang="ja-JP" altLang="en-US" sz="2000" dirty="0" smtClean="0">
                <a:latin typeface="UD デジタル 教科書体 NP-R" panose="02020400000000000000" pitchFamily="18" charset="-128"/>
                <a:ea typeface="UD デジタル 教科書体 NP-R" panose="02020400000000000000" pitchFamily="18" charset="-128"/>
              </a:rPr>
              <a:t>９</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grpSp>
        <p:nvGrpSpPr>
          <p:cNvPr id="11" name="グループ化 10"/>
          <p:cNvGrpSpPr/>
          <p:nvPr/>
        </p:nvGrpSpPr>
        <p:grpSpPr>
          <a:xfrm>
            <a:off x="335975" y="2153287"/>
            <a:ext cx="2767167" cy="1891750"/>
            <a:chOff x="116709" y="1528458"/>
            <a:chExt cx="2767167" cy="1891750"/>
          </a:xfrm>
        </p:grpSpPr>
        <p:sp>
          <p:nvSpPr>
            <p:cNvPr id="12" name="円形吹き出し 11"/>
            <p:cNvSpPr/>
            <p:nvPr/>
          </p:nvSpPr>
          <p:spPr>
            <a:xfrm>
              <a:off x="116709" y="1528458"/>
              <a:ext cx="2767167" cy="1891750"/>
            </a:xfrm>
            <a:prstGeom prst="wedgeEllipseCallout">
              <a:avLst>
                <a:gd name="adj1" fmla="val 37324"/>
                <a:gd name="adj2" fmla="val 62101"/>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u="sng"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14" name="テキスト ボックス 13"/>
            <p:cNvSpPr txBox="1"/>
            <p:nvPr/>
          </p:nvSpPr>
          <p:spPr>
            <a:xfrm>
              <a:off x="364057" y="1858182"/>
              <a:ext cx="2326490" cy="1200329"/>
            </a:xfrm>
            <a:prstGeom prst="rect">
              <a:avLst/>
            </a:prstGeom>
            <a:noFill/>
          </p:spPr>
          <p:txBody>
            <a:bodyPr wrap="square" rtlCol="0">
              <a:spAutoFit/>
            </a:bodyPr>
            <a:lstStyle/>
            <a:p>
              <a:pPr algn="ctr"/>
              <a:r>
                <a:rPr lang="ja-JP" altLang="en-US" dirty="0">
                  <a:latin typeface="UD デジタル 教科書体 NP-R" panose="02020400000000000000" pitchFamily="18" charset="-128"/>
                  <a:ea typeface="UD デジタル 教科書体 NP-R" panose="02020400000000000000" pitchFamily="18" charset="-128"/>
                </a:rPr>
                <a:t>お店に入れない</a:t>
              </a:r>
              <a:r>
                <a:rPr lang="en-US" altLang="ja-JP" dirty="0">
                  <a:latin typeface="UD デジタル 教科書体 NP-R" panose="02020400000000000000" pitchFamily="18" charset="-128"/>
                  <a:ea typeface="UD デジタル 教科書体 NP-R" panose="02020400000000000000" pitchFamily="18" charset="-128"/>
                </a:rPr>
                <a:t>…</a:t>
              </a:r>
            </a:p>
            <a:p>
              <a:pPr>
                <a:lnSpc>
                  <a:spcPct val="150000"/>
                </a:lnSpc>
              </a:pPr>
              <a:r>
                <a:rPr lang="en-US" altLang="ja-JP" u="sng" dirty="0">
                  <a:latin typeface="UD デジタル 教科書体 NP-R" panose="02020400000000000000" pitchFamily="18" charset="-128"/>
                  <a:ea typeface="UD デジタル 教科書体 NP-R" panose="02020400000000000000" pitchFamily="18" charset="-128"/>
                </a:rPr>
                <a:t>(</a:t>
              </a:r>
              <a:r>
                <a:rPr lang="ja-JP" altLang="en-US" u="sng" dirty="0">
                  <a:latin typeface="UD デジタル 教科書体 NP-R" panose="02020400000000000000" pitchFamily="18" charset="-128"/>
                  <a:ea typeface="UD デジタル 教科書体 NP-R" panose="02020400000000000000" pitchFamily="18" charset="-128"/>
                </a:rPr>
                <a:t>原因</a:t>
              </a:r>
              <a:r>
                <a:rPr lang="en-US" altLang="ja-JP" u="sng" dirty="0">
                  <a:latin typeface="UD デジタル 教科書体 NP-R" panose="02020400000000000000" pitchFamily="18" charset="-128"/>
                  <a:ea typeface="UD デジタル 教科書体 NP-R" panose="02020400000000000000" pitchFamily="18" charset="-128"/>
                </a:rPr>
                <a:t>)</a:t>
              </a:r>
            </a:p>
            <a:p>
              <a:pPr>
                <a:lnSpc>
                  <a:spcPct val="150000"/>
                </a:lnSpc>
              </a:pPr>
              <a:r>
                <a:rPr lang="ja-JP" altLang="en-US" u="sng" dirty="0">
                  <a:latin typeface="UD デジタル 教科書体 NP-R" panose="02020400000000000000" pitchFamily="18" charset="-128"/>
                  <a:ea typeface="UD デジタル 教科書体 NP-R" panose="02020400000000000000" pitchFamily="18" charset="-128"/>
                </a:rPr>
                <a:t>⇒ </a:t>
              </a:r>
              <a:r>
                <a:rPr lang="ja-JP" altLang="en-US" u="sng" dirty="0" smtClean="0">
                  <a:latin typeface="UD デジタル 教科書体 NP-R" panose="02020400000000000000" pitchFamily="18" charset="-128"/>
                  <a:ea typeface="UD デジタル 教科書体 NP-R" panose="02020400000000000000" pitchFamily="18" charset="-128"/>
                </a:rPr>
                <a:t>足に障がいがある</a:t>
              </a:r>
              <a:endParaRPr lang="ja-JP" altLang="en-US" u="sng" dirty="0">
                <a:latin typeface="UD デジタル 教科書体 NP-R" panose="02020400000000000000" pitchFamily="18" charset="-128"/>
                <a:ea typeface="UD デジタル 教科書体 NP-R" panose="02020400000000000000" pitchFamily="18" charset="-128"/>
              </a:endParaRPr>
            </a:p>
          </p:txBody>
        </p:sp>
      </p:grpSp>
      <p:pic>
        <p:nvPicPr>
          <p:cNvPr id="19" name="図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5862" y="3386032"/>
            <a:ext cx="2998738" cy="2998738"/>
          </a:xfrm>
          <a:prstGeom prst="rect">
            <a:avLst/>
          </a:prstGeom>
        </p:spPr>
      </p:pic>
    </p:spTree>
    <p:extLst>
      <p:ext uri="{BB962C8B-B14F-4D97-AF65-F5344CB8AC3E}">
        <p14:creationId xmlns:p14="http://schemas.microsoft.com/office/powerpoint/2010/main" val="3017761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360" y="2848924"/>
            <a:ext cx="2998738" cy="2998738"/>
          </a:xfrm>
          <a:prstGeom prst="rect">
            <a:avLst/>
          </a:prstGeom>
        </p:spPr>
      </p:pic>
      <p:pic>
        <p:nvPicPr>
          <p:cNvPr id="12" name="コンテンツ プレースホルダー 1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44223" y="2902326"/>
            <a:ext cx="2950697" cy="2927752"/>
          </a:xfrm>
          <a:prstGeom prst="rect">
            <a:avLst/>
          </a:prstGeom>
        </p:spPr>
      </p:pic>
      <p:sp>
        <p:nvSpPr>
          <p:cNvPr id="15" name="角丸四角形 14"/>
          <p:cNvSpPr/>
          <p:nvPr/>
        </p:nvSpPr>
        <p:spPr>
          <a:xfrm>
            <a:off x="6947652" y="1761612"/>
            <a:ext cx="4989474" cy="118386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u="sng" dirty="0" smtClean="0">
                <a:solidFill>
                  <a:schemeClr val="tx1"/>
                </a:solidFill>
                <a:latin typeface="UD デジタル 教科書体 NP-R" panose="02020400000000000000" pitchFamily="18" charset="-128"/>
                <a:ea typeface="UD デジタル 教科書体 NP-R" panose="02020400000000000000" pitchFamily="18" charset="-128"/>
              </a:rPr>
              <a:t>段差を無くせばお店に入れる！</a:t>
            </a:r>
            <a:endParaRPr lang="en-US" altLang="ja-JP" sz="2400" u="sng" dirty="0">
              <a:solidFill>
                <a:schemeClr val="tx1"/>
              </a:solidFill>
              <a:latin typeface="UD デジタル 教科書体 NP-R" panose="02020400000000000000" pitchFamily="18" charset="-128"/>
              <a:ea typeface="UD デジタル 教科書体 NP-R" panose="02020400000000000000" pitchFamily="18" charset="-128"/>
            </a:endParaRPr>
          </a:p>
          <a:p>
            <a:pPr algn="ctr">
              <a:lnSpc>
                <a:spcPct val="150000"/>
              </a:lnSpc>
            </a:pPr>
            <a:r>
              <a:rPr kumimoji="1" lang="ja-JP" altLang="en-US" sz="2400" u="sng" dirty="0" smtClean="0">
                <a:solidFill>
                  <a:schemeClr val="tx1"/>
                </a:solidFill>
                <a:latin typeface="UD デジタル 教科書体 NP-R" panose="02020400000000000000" pitchFamily="18" charset="-128"/>
                <a:ea typeface="UD デジタル 教科書体 NP-R" panose="02020400000000000000" pitchFamily="18" charset="-128"/>
              </a:rPr>
              <a:t>⇒ 社会モデルでは障がいが解消</a:t>
            </a:r>
            <a:endParaRPr kumimoji="1" lang="ja-JP" altLang="en-US" sz="2400" u="sng"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0" name="角丸四角形 9"/>
          <p:cNvSpPr/>
          <p:nvPr/>
        </p:nvSpPr>
        <p:spPr>
          <a:xfrm>
            <a:off x="3939020" y="548475"/>
            <a:ext cx="4313955" cy="858319"/>
          </a:xfrm>
          <a:prstGeom prst="round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solidFill>
                  <a:schemeClr val="bg1"/>
                </a:solidFill>
                <a:latin typeface="UD デジタル 教科書体 NP-R" panose="02020400000000000000" pitchFamily="18" charset="-128"/>
                <a:ea typeface="UD デジタル 教科書体 NP-R" panose="02020400000000000000" pitchFamily="18" charset="-128"/>
              </a:rPr>
              <a:t>社会</a:t>
            </a:r>
            <a:r>
              <a:rPr kumimoji="1" lang="ja-JP" altLang="en-US" sz="3200" b="1" dirty="0" smtClean="0">
                <a:solidFill>
                  <a:schemeClr val="bg1"/>
                </a:solidFill>
                <a:latin typeface="UD デジタル 教科書体 NP-R" panose="02020400000000000000" pitchFamily="18" charset="-128"/>
                <a:ea typeface="UD デジタル 教科書体 NP-R" panose="02020400000000000000" pitchFamily="18" charset="-128"/>
              </a:rPr>
              <a:t>モデル</a:t>
            </a:r>
            <a:endParaRPr kumimoji="1" lang="en-US" altLang="ja-JP" sz="3200" b="1" dirty="0" smtClean="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5" name="角丸四角形 4"/>
          <p:cNvSpPr/>
          <p:nvPr/>
        </p:nvSpPr>
        <p:spPr>
          <a:xfrm>
            <a:off x="5809958" y="5808653"/>
            <a:ext cx="5606998" cy="915704"/>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solidFill>
                  <a:srgbClr val="FF0000"/>
                </a:solidFill>
                <a:latin typeface="UD デジタル 教科書体 NP-R" panose="02020400000000000000" pitchFamily="18" charset="-128"/>
                <a:ea typeface="UD デジタル 教科書体 NP-R" panose="02020400000000000000" pitchFamily="18" charset="-128"/>
              </a:rPr>
              <a:t>車いすの方は何も変わっていない</a:t>
            </a:r>
            <a:endParaRPr kumimoji="1" lang="en-US" altLang="ja-JP" sz="2400" b="1" dirty="0" smtClean="0">
              <a:solidFill>
                <a:srgbClr val="FF0000"/>
              </a:solidFill>
              <a:latin typeface="UD デジタル 教科書体 NP-R" panose="02020400000000000000" pitchFamily="18" charset="-128"/>
              <a:ea typeface="UD デジタル 教科書体 NP-R" panose="02020400000000000000" pitchFamily="18" charset="-128"/>
            </a:endParaRPr>
          </a:p>
          <a:p>
            <a:pPr algn="ctr"/>
            <a:r>
              <a:rPr lang="ja-JP" altLang="en-US" sz="2400" b="1" dirty="0" smtClean="0">
                <a:solidFill>
                  <a:srgbClr val="FF0000"/>
                </a:solidFill>
                <a:latin typeface="UD デジタル 教科書体 NP-R" panose="02020400000000000000" pitchFamily="18" charset="-128"/>
                <a:ea typeface="UD デジタル 教科書体 NP-R" panose="02020400000000000000" pitchFamily="18" charset="-128"/>
              </a:rPr>
              <a:t>変わったのは周囲の環境</a:t>
            </a:r>
            <a:endParaRPr kumimoji="1" lang="ja-JP" altLang="en-US" sz="2400" b="1"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13" name="テキスト ボックス 12"/>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10</a:t>
            </a:r>
          </a:p>
        </p:txBody>
      </p:sp>
      <p:grpSp>
        <p:nvGrpSpPr>
          <p:cNvPr id="11" name="グループ化 10"/>
          <p:cNvGrpSpPr/>
          <p:nvPr/>
        </p:nvGrpSpPr>
        <p:grpSpPr>
          <a:xfrm>
            <a:off x="589976" y="1493720"/>
            <a:ext cx="2767167" cy="1891750"/>
            <a:chOff x="116709" y="1528458"/>
            <a:chExt cx="2767167" cy="1891750"/>
          </a:xfrm>
        </p:grpSpPr>
        <p:sp>
          <p:nvSpPr>
            <p:cNvPr id="16" name="円形吹き出し 15"/>
            <p:cNvSpPr/>
            <p:nvPr/>
          </p:nvSpPr>
          <p:spPr>
            <a:xfrm>
              <a:off x="116709" y="1528458"/>
              <a:ext cx="2767167" cy="1891750"/>
            </a:xfrm>
            <a:prstGeom prst="wedgeEllipseCallout">
              <a:avLst>
                <a:gd name="adj1" fmla="val 37324"/>
                <a:gd name="adj2" fmla="val 62101"/>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u="sng"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8" name="テキスト ボックス 7"/>
            <p:cNvSpPr txBox="1"/>
            <p:nvPr/>
          </p:nvSpPr>
          <p:spPr>
            <a:xfrm>
              <a:off x="354631" y="1888202"/>
              <a:ext cx="2326490" cy="1200329"/>
            </a:xfrm>
            <a:prstGeom prst="rect">
              <a:avLst/>
            </a:prstGeom>
            <a:noFill/>
          </p:spPr>
          <p:txBody>
            <a:bodyPr wrap="square" rtlCol="0">
              <a:spAutoFit/>
            </a:bodyPr>
            <a:lstStyle/>
            <a:p>
              <a:pPr algn="ctr"/>
              <a:r>
                <a:rPr lang="ja-JP" altLang="en-US" dirty="0">
                  <a:latin typeface="UD デジタル 教科書体 NP-R" panose="02020400000000000000" pitchFamily="18" charset="-128"/>
                  <a:ea typeface="UD デジタル 教科書体 NP-R" panose="02020400000000000000" pitchFamily="18" charset="-128"/>
                </a:rPr>
                <a:t>お店に入れない</a:t>
              </a:r>
              <a:r>
                <a:rPr lang="en-US" altLang="ja-JP" dirty="0">
                  <a:latin typeface="UD デジタル 教科書体 NP-R" panose="02020400000000000000" pitchFamily="18" charset="-128"/>
                  <a:ea typeface="UD デジタル 教科書体 NP-R" panose="02020400000000000000" pitchFamily="18" charset="-128"/>
                </a:rPr>
                <a:t>…</a:t>
              </a:r>
            </a:p>
            <a:p>
              <a:pPr>
                <a:lnSpc>
                  <a:spcPct val="150000"/>
                </a:lnSpc>
              </a:pPr>
              <a:r>
                <a:rPr lang="en-US" altLang="ja-JP" u="sng" dirty="0">
                  <a:latin typeface="UD デジタル 教科書体 NP-R" panose="02020400000000000000" pitchFamily="18" charset="-128"/>
                  <a:ea typeface="UD デジタル 教科書体 NP-R" panose="02020400000000000000" pitchFamily="18" charset="-128"/>
                </a:rPr>
                <a:t>(</a:t>
              </a:r>
              <a:r>
                <a:rPr lang="ja-JP" altLang="en-US" u="sng" dirty="0">
                  <a:latin typeface="UD デジタル 教科書体 NP-R" panose="02020400000000000000" pitchFamily="18" charset="-128"/>
                  <a:ea typeface="UD デジタル 教科書体 NP-R" panose="02020400000000000000" pitchFamily="18" charset="-128"/>
                </a:rPr>
                <a:t>原因</a:t>
              </a:r>
              <a:r>
                <a:rPr lang="en-US" altLang="ja-JP" u="sng" dirty="0">
                  <a:latin typeface="UD デジタル 教科書体 NP-R" panose="02020400000000000000" pitchFamily="18" charset="-128"/>
                  <a:ea typeface="UD デジタル 教科書体 NP-R" panose="02020400000000000000" pitchFamily="18" charset="-128"/>
                </a:rPr>
                <a:t>)</a:t>
              </a:r>
            </a:p>
            <a:p>
              <a:pPr>
                <a:lnSpc>
                  <a:spcPct val="150000"/>
                </a:lnSpc>
              </a:pPr>
              <a:r>
                <a:rPr lang="ja-JP" altLang="en-US" u="sng" dirty="0">
                  <a:solidFill>
                    <a:srgbClr val="FF0000"/>
                  </a:solidFill>
                  <a:latin typeface="UD デジタル 教科書体 NP-R" panose="02020400000000000000" pitchFamily="18" charset="-128"/>
                  <a:ea typeface="UD デジタル 教科書体 NP-R" panose="02020400000000000000" pitchFamily="18" charset="-128"/>
                </a:rPr>
                <a:t>⇒ 入口に段差がある</a:t>
              </a:r>
            </a:p>
          </p:txBody>
        </p:sp>
      </p:grpSp>
      <p:grpSp>
        <p:nvGrpSpPr>
          <p:cNvPr id="14" name="グループ化 13"/>
          <p:cNvGrpSpPr/>
          <p:nvPr/>
        </p:nvGrpSpPr>
        <p:grpSpPr>
          <a:xfrm>
            <a:off x="1207500" y="3754170"/>
            <a:ext cx="1681998" cy="925758"/>
            <a:chOff x="510159" y="4867482"/>
            <a:chExt cx="1681998" cy="1061370"/>
          </a:xfrm>
        </p:grpSpPr>
        <p:sp>
          <p:nvSpPr>
            <p:cNvPr id="19" name="楕円 18"/>
            <p:cNvSpPr/>
            <p:nvPr/>
          </p:nvSpPr>
          <p:spPr>
            <a:xfrm>
              <a:off x="510159" y="4867482"/>
              <a:ext cx="1681998" cy="1061370"/>
            </a:xfrm>
            <a:prstGeom prst="ellipse">
              <a:avLst/>
            </a:prstGeom>
            <a:solidFill>
              <a:srgbClr val="FFEBFF"/>
            </a:solidFill>
            <a:ln w="190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7" name="正方形/長方形 6"/>
            <p:cNvSpPr/>
            <p:nvPr/>
          </p:nvSpPr>
          <p:spPr>
            <a:xfrm>
              <a:off x="617624" y="5157608"/>
              <a:ext cx="1467068" cy="458721"/>
            </a:xfrm>
            <a:prstGeom prst="rect">
              <a:avLst/>
            </a:prstGeom>
          </p:spPr>
          <p:txBody>
            <a:bodyPr wrap="none">
              <a:spAutoFit/>
            </a:bodyPr>
            <a:lstStyle/>
            <a:p>
              <a:pPr algn="ctr"/>
              <a:r>
                <a:rPr lang="ja-JP" altLang="en-US" sz="2000" dirty="0">
                  <a:solidFill>
                    <a:srgbClr val="FF0000"/>
                  </a:solidFill>
                  <a:latin typeface="UD デジタル 教科書体 NP-R" panose="02020400000000000000" pitchFamily="18" charset="-128"/>
                  <a:ea typeface="UD デジタル 教科書体 NP-R" panose="02020400000000000000" pitchFamily="18" charset="-128"/>
                </a:rPr>
                <a:t>社会的障壁</a:t>
              </a:r>
            </a:p>
          </p:txBody>
        </p:sp>
      </p:grpSp>
      <p:sp>
        <p:nvSpPr>
          <p:cNvPr id="22" name="楕円 21"/>
          <p:cNvSpPr/>
          <p:nvPr/>
        </p:nvSpPr>
        <p:spPr>
          <a:xfrm>
            <a:off x="7116245" y="3754170"/>
            <a:ext cx="1681998" cy="925758"/>
          </a:xfrm>
          <a:prstGeom prst="ellipse">
            <a:avLst/>
          </a:prstGeom>
          <a:noFill/>
          <a:ln w="19050">
            <a:solidFill>
              <a:srgbClr val="FF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17" name="右矢印 16"/>
          <p:cNvSpPr/>
          <p:nvPr/>
        </p:nvSpPr>
        <p:spPr>
          <a:xfrm>
            <a:off x="5241415" y="3815942"/>
            <a:ext cx="1472919" cy="901723"/>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638245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9561" y="3777478"/>
            <a:ext cx="2548370" cy="2548370"/>
          </a:xfrm>
          <a:prstGeom prst="rect">
            <a:avLst/>
          </a:prstGeom>
        </p:spPr>
      </p:pic>
      <p:sp>
        <p:nvSpPr>
          <p:cNvPr id="9" name="角丸四角形 8"/>
          <p:cNvSpPr/>
          <p:nvPr/>
        </p:nvSpPr>
        <p:spPr>
          <a:xfrm>
            <a:off x="1230918" y="2654911"/>
            <a:ext cx="8473800" cy="2435836"/>
          </a:xfrm>
          <a:prstGeom prst="roundRect">
            <a:avLst>
              <a:gd name="adj" fmla="val 12496"/>
            </a:avLst>
          </a:prstGeom>
          <a:noFill/>
          <a:ln w="25400">
            <a:solidFill>
              <a:schemeClr val="accent1"/>
            </a:solidFill>
          </a:ln>
        </p:spPr>
        <p:style>
          <a:lnRef idx="2">
            <a:schemeClr val="accent6"/>
          </a:lnRef>
          <a:fillRef idx="1">
            <a:schemeClr val="lt1"/>
          </a:fillRef>
          <a:effectRef idx="0">
            <a:schemeClr val="accent6"/>
          </a:effectRef>
          <a:fontRef idx="minor">
            <a:schemeClr val="dk1"/>
          </a:fontRef>
        </p:style>
        <p:txBody>
          <a:bodyPr tIns="0" bIns="72000" rtlCol="0" anchor="ctr"/>
          <a:lstStyle/>
          <a:p>
            <a:r>
              <a:rPr lang="en-US" altLang="ja-JP" sz="2800" b="1" dirty="0" smtClean="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2800" b="1" dirty="0" smtClean="0">
                <a:solidFill>
                  <a:srgbClr val="FF0000"/>
                </a:solidFill>
                <a:latin typeface="UD デジタル 教科書体 NP-R" panose="02020400000000000000" pitchFamily="18" charset="-128"/>
                <a:ea typeface="UD デジタル 教科書体 NP-R" panose="02020400000000000000" pitchFamily="18" charset="-128"/>
              </a:rPr>
              <a:t>社会的障壁</a:t>
            </a:r>
            <a:r>
              <a:rPr lang="en-US" altLang="ja-JP" sz="2800" b="1" dirty="0" smtClean="0">
                <a:solidFill>
                  <a:srgbClr val="FF0000"/>
                </a:solidFill>
                <a:latin typeface="UD デジタル 教科書体 NP-R" panose="02020400000000000000" pitchFamily="18" charset="-128"/>
                <a:ea typeface="UD デジタル 教科書体 NP-R" panose="02020400000000000000" pitchFamily="18" charset="-128"/>
              </a:rPr>
              <a:t>】</a:t>
            </a:r>
            <a:endParaRPr lang="en-US" altLang="ja-JP" sz="2800" b="1" dirty="0">
              <a:solidFill>
                <a:srgbClr val="FF0000"/>
              </a:solidFill>
              <a:latin typeface="UD デジタル 教科書体 NP-R" panose="02020400000000000000" pitchFamily="18" charset="-128"/>
              <a:ea typeface="UD デジタル 教科書体 NP-R" panose="02020400000000000000" pitchFamily="18" charset="-128"/>
            </a:endParaRPr>
          </a:p>
          <a:p>
            <a:r>
              <a:rPr lang="ja-JP" altLang="en-US" sz="2400" dirty="0" smtClean="0">
                <a:latin typeface="UD デジタル 教科書体 NP-R" panose="02020400000000000000" pitchFamily="18" charset="-128"/>
                <a:ea typeface="UD デジタル 教科書体 NP-R" panose="02020400000000000000" pitchFamily="18" charset="-128"/>
              </a:rPr>
              <a:t>　（障害者基本法第二条・障害者差別解消法第二条）</a:t>
            </a:r>
            <a:endParaRPr lang="en-US" altLang="ja-JP" sz="2400" dirty="0" smtClean="0">
              <a:latin typeface="UD デジタル 教科書体 NP-R" panose="02020400000000000000" pitchFamily="18" charset="-128"/>
              <a:ea typeface="UD デジタル 教科書体 NP-R" panose="02020400000000000000" pitchFamily="18" charset="-128"/>
            </a:endParaRPr>
          </a:p>
          <a:p>
            <a:endParaRPr lang="en-US" altLang="ja-JP" sz="1050" dirty="0" smtClean="0">
              <a:latin typeface="UD デジタル 教科書体 NP-R" panose="02020400000000000000" pitchFamily="18" charset="-128"/>
              <a:ea typeface="UD デジタル 教科書体 NP-R" panose="02020400000000000000" pitchFamily="18" charset="-128"/>
            </a:endParaRPr>
          </a:p>
          <a:p>
            <a:r>
              <a:rPr lang="en-US" altLang="ja-JP" sz="2800" dirty="0" smtClean="0">
                <a:latin typeface="UD デジタル 教科書体 NP-R" panose="02020400000000000000" pitchFamily="18" charset="-128"/>
                <a:ea typeface="UD デジタル 教科書体 NP-R" panose="02020400000000000000" pitchFamily="18" charset="-128"/>
              </a:rPr>
              <a:t>｢</a:t>
            </a:r>
            <a:r>
              <a:rPr lang="ja-JP" altLang="en-US" sz="2800" dirty="0" smtClean="0">
                <a:latin typeface="UD デジタル 教科書体 NP-R" panose="02020400000000000000" pitchFamily="18" charset="-128"/>
                <a:ea typeface="UD デジタル 教科書体 NP-R" panose="02020400000000000000" pitchFamily="18" charset="-128"/>
              </a:rPr>
              <a:t>障害が</a:t>
            </a:r>
            <a:r>
              <a:rPr lang="ja-JP" altLang="en-US" sz="2800" dirty="0">
                <a:latin typeface="UD デジタル 教科書体 NP-R" panose="02020400000000000000" pitchFamily="18" charset="-128"/>
                <a:ea typeface="UD デジタル 教科書体 NP-R" panose="02020400000000000000" pitchFamily="18" charset="-128"/>
              </a:rPr>
              <a:t>ある者にとって日常生活又は社会</a:t>
            </a:r>
            <a:r>
              <a:rPr lang="ja-JP" altLang="en-US" sz="2800" dirty="0" smtClean="0">
                <a:latin typeface="UD デジタル 教科書体 NP-R" panose="02020400000000000000" pitchFamily="18" charset="-128"/>
                <a:ea typeface="UD デジタル 教科書体 NP-R" panose="02020400000000000000" pitchFamily="18" charset="-128"/>
              </a:rPr>
              <a:t>生活を営む上で障壁となるような社会における</a:t>
            </a:r>
            <a:r>
              <a:rPr lang="ja-JP" altLang="en-US" sz="2800" u="sng" dirty="0" smtClean="0">
                <a:solidFill>
                  <a:srgbClr val="FF0000"/>
                </a:solidFill>
                <a:latin typeface="UD デジタル 教科書体 NP-R" panose="02020400000000000000" pitchFamily="18" charset="-128"/>
                <a:ea typeface="UD デジタル 教科書体 NP-R" panose="02020400000000000000" pitchFamily="18" charset="-128"/>
              </a:rPr>
              <a:t>事物、制度、慣行、観念その他一切のもの</a:t>
            </a:r>
            <a:r>
              <a:rPr lang="ja-JP" altLang="en-US" sz="2800" dirty="0" smtClean="0">
                <a:latin typeface="UD デジタル 教科書体 NP-R" panose="02020400000000000000" pitchFamily="18" charset="-128"/>
                <a:ea typeface="UD デジタル 教科書体 NP-R" panose="02020400000000000000" pitchFamily="18" charset="-128"/>
              </a:rPr>
              <a:t>をいう。</a:t>
            </a:r>
            <a:r>
              <a:rPr lang="en-US" altLang="ja-JP" sz="2800" dirty="0" smtClean="0">
                <a:latin typeface="UD デジタル 教科書体 NP-R" panose="02020400000000000000" pitchFamily="18" charset="-128"/>
                <a:ea typeface="UD デジタル 教科書体 NP-R" panose="02020400000000000000" pitchFamily="18" charset="-128"/>
              </a:rPr>
              <a:t>｣</a:t>
            </a:r>
            <a:endParaRPr lang="en-US" altLang="ja-JP" sz="2800" dirty="0">
              <a:latin typeface="UD デジタル 教科書体 NP-R" panose="02020400000000000000" pitchFamily="18" charset="-128"/>
              <a:ea typeface="UD デジタル 教科書体 NP-R" panose="02020400000000000000" pitchFamily="18" charset="-128"/>
            </a:endParaRPr>
          </a:p>
        </p:txBody>
      </p:sp>
      <p:sp>
        <p:nvSpPr>
          <p:cNvPr id="2" name="角丸四角形 1"/>
          <p:cNvSpPr/>
          <p:nvPr/>
        </p:nvSpPr>
        <p:spPr>
          <a:xfrm>
            <a:off x="685734" y="489259"/>
            <a:ext cx="10395212" cy="18611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latin typeface="UD デジタル 教科書体 NP-R" panose="02020400000000000000" pitchFamily="18" charset="-128"/>
                <a:ea typeface="UD デジタル 教科書体 NP-R" panose="02020400000000000000" pitchFamily="18" charset="-128"/>
              </a:rPr>
              <a:t>・社会</a:t>
            </a:r>
            <a:r>
              <a:rPr lang="ja-JP" altLang="en-US" sz="2800" dirty="0">
                <a:solidFill>
                  <a:schemeClr val="tx1"/>
                </a:solidFill>
                <a:latin typeface="UD デジタル 教科書体 NP-R" panose="02020400000000000000" pitchFamily="18" charset="-128"/>
                <a:ea typeface="UD デジタル 教科書体 NP-R" panose="02020400000000000000" pitchFamily="18" charset="-128"/>
              </a:rPr>
              <a:t>モデルでは、「障がい」とは本人の医学的な心身の</a:t>
            </a:r>
            <a:r>
              <a:rPr lang="ja-JP" altLang="en-US" sz="2800" dirty="0" smtClean="0">
                <a:solidFill>
                  <a:schemeClr val="tx1"/>
                </a:solidFill>
                <a:latin typeface="UD デジタル 教科書体 NP-R" panose="02020400000000000000" pitchFamily="18" charset="-128"/>
                <a:ea typeface="UD デジタル 教科書体 NP-R" panose="02020400000000000000" pitchFamily="18" charset="-128"/>
              </a:rPr>
              <a:t>機能</a:t>
            </a:r>
            <a:endParaRPr lang="en-US" altLang="ja-JP" sz="2800" dirty="0" smtClean="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800" dirty="0" smtClean="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2800" dirty="0" err="1" smtClean="0">
                <a:solidFill>
                  <a:schemeClr val="tx1"/>
                </a:solidFill>
                <a:latin typeface="UD デジタル 教科書体 NP-R" panose="02020400000000000000" pitchFamily="18" charset="-128"/>
                <a:ea typeface="UD デジタル 教科書体 NP-R" panose="02020400000000000000" pitchFamily="18" charset="-128"/>
              </a:rPr>
              <a:t>の障</a:t>
            </a:r>
            <a:r>
              <a:rPr lang="ja-JP" altLang="en-US" sz="2800" dirty="0" err="1">
                <a:solidFill>
                  <a:schemeClr val="tx1"/>
                </a:solidFill>
                <a:latin typeface="UD デジタル 教科書体 NP-R" panose="02020400000000000000" pitchFamily="18" charset="-128"/>
                <a:ea typeface="UD デジタル 教科書体 NP-R" panose="02020400000000000000" pitchFamily="18" charset="-128"/>
              </a:rPr>
              <a:t>がいを</a:t>
            </a:r>
            <a:r>
              <a:rPr lang="ja-JP" altLang="en-US" sz="2800" dirty="0">
                <a:solidFill>
                  <a:schemeClr val="tx1"/>
                </a:solidFill>
                <a:latin typeface="UD デジタル 教科書体 NP-R" panose="02020400000000000000" pitchFamily="18" charset="-128"/>
                <a:ea typeface="UD デジタル 教科書体 NP-R" panose="02020400000000000000" pitchFamily="18" charset="-128"/>
              </a:rPr>
              <a:t>指すもの（医学モデル）ではなく、</a:t>
            </a:r>
            <a:r>
              <a:rPr lang="ja-JP" altLang="en-US" sz="2800" b="1" u="sng" dirty="0">
                <a:solidFill>
                  <a:srgbClr val="FF0000"/>
                </a:solidFill>
                <a:latin typeface="UD デジタル 教科書体 NP-R" panose="02020400000000000000" pitchFamily="18" charset="-128"/>
                <a:ea typeface="UD デジタル 教科書体 NP-R" panose="02020400000000000000" pitchFamily="18" charset="-128"/>
              </a:rPr>
              <a:t>社会に</a:t>
            </a:r>
            <a:r>
              <a:rPr lang="ja-JP" altLang="en-US" sz="2800" b="1" u="sng" dirty="0" smtClean="0">
                <a:solidFill>
                  <a:srgbClr val="FF0000"/>
                </a:solidFill>
                <a:latin typeface="UD デジタル 教科書体 NP-R" panose="02020400000000000000" pitchFamily="18" charset="-128"/>
                <a:ea typeface="UD デジタル 教科書体 NP-R" panose="02020400000000000000" pitchFamily="18" charset="-128"/>
              </a:rPr>
              <a:t>おける</a:t>
            </a:r>
            <a:endParaRPr lang="en-US" altLang="ja-JP" sz="2800" b="1" u="sng" dirty="0" smtClean="0">
              <a:solidFill>
                <a:srgbClr val="FF0000"/>
              </a:solidFill>
              <a:latin typeface="UD デジタル 教科書体 NP-R" panose="02020400000000000000" pitchFamily="18" charset="-128"/>
              <a:ea typeface="UD デジタル 教科書体 NP-R" panose="02020400000000000000" pitchFamily="18" charset="-128"/>
            </a:endParaRPr>
          </a:p>
          <a:p>
            <a:r>
              <a:rPr lang="ja-JP" altLang="en-US" sz="2800" b="1" dirty="0" smtClean="0">
                <a:solidFill>
                  <a:srgbClr val="FF0000"/>
                </a:solidFill>
                <a:latin typeface="UD デジタル 教科書体 NP-R" panose="02020400000000000000" pitchFamily="18" charset="-128"/>
                <a:ea typeface="UD デジタル 教科書体 NP-R" panose="02020400000000000000" pitchFamily="18" charset="-128"/>
              </a:rPr>
              <a:t>　</a:t>
            </a:r>
            <a:r>
              <a:rPr lang="ja-JP" altLang="en-US" sz="2800" b="1" u="sng" dirty="0" smtClean="0">
                <a:solidFill>
                  <a:srgbClr val="FF0000"/>
                </a:solidFill>
                <a:latin typeface="UD デジタル 教科書体 NP-R" panose="02020400000000000000" pitchFamily="18" charset="-128"/>
                <a:ea typeface="UD デジタル 教科書体 NP-R" panose="02020400000000000000" pitchFamily="18" charset="-128"/>
              </a:rPr>
              <a:t>様々な障壁</a:t>
            </a:r>
            <a:r>
              <a:rPr lang="ja-JP" altLang="en-US" sz="2800" b="1" u="sng" dirty="0">
                <a:solidFill>
                  <a:srgbClr val="FF0000"/>
                </a:solidFill>
                <a:latin typeface="UD デジタル 教科書体 NP-R" panose="02020400000000000000" pitchFamily="18" charset="-128"/>
                <a:ea typeface="UD デジタル 教科書体 NP-R" panose="02020400000000000000" pitchFamily="18" charset="-128"/>
              </a:rPr>
              <a:t>（社会的障壁）との相互作用によって生じる</a:t>
            </a:r>
            <a:r>
              <a:rPr lang="ja-JP" altLang="en-US" sz="2800" b="1" u="sng" dirty="0" smtClean="0">
                <a:solidFill>
                  <a:srgbClr val="FF0000"/>
                </a:solidFill>
                <a:latin typeface="UD デジタル 教科書体 NP-R" panose="02020400000000000000" pitchFamily="18" charset="-128"/>
                <a:ea typeface="UD デジタル 教科書体 NP-R" panose="02020400000000000000" pitchFamily="18" charset="-128"/>
              </a:rPr>
              <a:t>もの</a:t>
            </a:r>
            <a:endParaRPr lang="en-US" altLang="ja-JP" sz="2800" b="1" u="sng" dirty="0" smtClean="0">
              <a:solidFill>
                <a:srgbClr val="FF0000"/>
              </a:solidFill>
              <a:latin typeface="UD デジタル 教科書体 NP-R" panose="02020400000000000000" pitchFamily="18" charset="-128"/>
              <a:ea typeface="UD デジタル 教科書体 NP-R" panose="02020400000000000000" pitchFamily="18" charset="-128"/>
            </a:endParaRPr>
          </a:p>
          <a:p>
            <a:r>
              <a:rPr lang="ja-JP" altLang="en-US" sz="2800" dirty="0" smtClean="0">
                <a:solidFill>
                  <a:schemeClr val="tx1"/>
                </a:solidFill>
                <a:latin typeface="UD デジタル 教科書体 NP-R" panose="02020400000000000000" pitchFamily="18" charset="-128"/>
                <a:ea typeface="UD デジタル 教科書体 NP-R" panose="02020400000000000000" pitchFamily="18" charset="-128"/>
              </a:rPr>
              <a:t>　と考えられて</a:t>
            </a:r>
            <a:r>
              <a:rPr lang="ja-JP" altLang="en-US" sz="2800" dirty="0">
                <a:solidFill>
                  <a:schemeClr val="tx1"/>
                </a:solidFill>
                <a:latin typeface="UD デジタル 教科書体 NP-R" panose="02020400000000000000" pitchFamily="18" charset="-128"/>
                <a:ea typeface="UD デジタル 教科書体 NP-R" panose="02020400000000000000" pitchFamily="18" charset="-128"/>
              </a:rPr>
              <a:t>います</a:t>
            </a:r>
            <a:r>
              <a:rPr lang="ja-JP" altLang="en-US" sz="2800" dirty="0" smtClean="0">
                <a:solidFill>
                  <a:schemeClr val="tx1"/>
                </a:solidFill>
                <a:latin typeface="UD デジタル 教科書体 NP-R" panose="02020400000000000000" pitchFamily="18" charset="-128"/>
                <a:ea typeface="UD デジタル 教科書体 NP-R" panose="02020400000000000000" pitchFamily="18" charset="-128"/>
              </a:rPr>
              <a:t>。</a:t>
            </a:r>
            <a:endParaRPr lang="en-US" altLang="ja-JP" sz="28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0" name="角丸四角形 9"/>
          <p:cNvSpPr/>
          <p:nvPr/>
        </p:nvSpPr>
        <p:spPr>
          <a:xfrm>
            <a:off x="888016" y="5493305"/>
            <a:ext cx="8461545" cy="1017083"/>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smtClean="0">
                <a:solidFill>
                  <a:schemeClr val="accent5">
                    <a:lumMod val="75000"/>
                  </a:schemeClr>
                </a:solidFill>
                <a:latin typeface="UD デジタル 教科書体 NP-R" panose="02020400000000000000" pitchFamily="18" charset="-128"/>
                <a:ea typeface="UD デジタル 教科書体 NP-R" panose="02020400000000000000" pitchFamily="18" charset="-128"/>
              </a:rPr>
              <a:t>社会モデルに基づくと、誰にでも障がいはあり得る</a:t>
            </a:r>
            <a:endParaRPr lang="en-US" altLang="ja-JP" sz="2800" dirty="0" smtClean="0">
              <a:solidFill>
                <a:schemeClr val="accent5">
                  <a:lumMod val="75000"/>
                </a:schemeClr>
              </a:solidFill>
              <a:latin typeface="UD デジタル 教科書体 NP-R" panose="02020400000000000000" pitchFamily="18" charset="-128"/>
              <a:ea typeface="UD デジタル 教科書体 NP-R" panose="02020400000000000000" pitchFamily="18" charset="-128"/>
            </a:endParaRPr>
          </a:p>
          <a:p>
            <a:r>
              <a:rPr lang="ja-JP" altLang="en-US" sz="2800" dirty="0" smtClean="0">
                <a:solidFill>
                  <a:schemeClr val="accent5">
                    <a:lumMod val="75000"/>
                  </a:schemeClr>
                </a:solidFill>
                <a:latin typeface="UD デジタル 教科書体 NP-R" panose="02020400000000000000" pitchFamily="18" charset="-128"/>
                <a:ea typeface="UD デジタル 教科書体 NP-R" panose="02020400000000000000" pitchFamily="18" charset="-128"/>
              </a:rPr>
              <a:t>とも考えられます。</a:t>
            </a:r>
            <a:endParaRPr lang="en-US" altLang="ja-JP" sz="2800" dirty="0">
              <a:solidFill>
                <a:schemeClr val="accent5">
                  <a:lumMod val="75000"/>
                </a:schemeClr>
              </a:solidFill>
              <a:latin typeface="UD デジタル 教科書体 NP-R" panose="02020400000000000000" pitchFamily="18" charset="-128"/>
              <a:ea typeface="UD デジタル 教科書体 NP-R" panose="02020400000000000000" pitchFamily="18" charset="-128"/>
            </a:endParaRPr>
          </a:p>
        </p:txBody>
      </p:sp>
      <p:sp>
        <p:nvSpPr>
          <p:cNvPr id="8" name="テキスト ボックス 7"/>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11</a:t>
            </a:r>
          </a:p>
        </p:txBody>
      </p:sp>
    </p:spTree>
    <p:extLst>
      <p:ext uri="{BB962C8B-B14F-4D97-AF65-F5344CB8AC3E}">
        <p14:creationId xmlns:p14="http://schemas.microsoft.com/office/powerpoint/2010/main" val="3975003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427794" y="3634856"/>
            <a:ext cx="4976948" cy="2606041"/>
          </a:xfrm>
          <a:prstGeom prst="roundRect">
            <a:avLst/>
          </a:prstGeom>
          <a:solidFill>
            <a:srgbClr val="F3FAFF"/>
          </a:solidFill>
          <a:ln w="19050">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1"/>
            <a:endParaRPr lang="en-US" altLang="ja-JP" sz="2000" dirty="0" smtClean="0">
              <a:latin typeface="UD デジタル 教科書体 NP-R" panose="02020400000000000000" pitchFamily="18" charset="-128"/>
              <a:ea typeface="UD デジタル 教科書体 NP-R" panose="02020400000000000000" pitchFamily="18" charset="-128"/>
            </a:endParaRPr>
          </a:p>
          <a:p>
            <a:pPr lvl="1"/>
            <a:endParaRPr lang="en-US" altLang="ja-JP" sz="2000" dirty="0">
              <a:latin typeface="UD デジタル 教科書体 NP-R" panose="02020400000000000000" pitchFamily="18" charset="-128"/>
              <a:ea typeface="UD デジタル 教科書体 NP-R" panose="02020400000000000000" pitchFamily="18" charset="-128"/>
            </a:endParaRPr>
          </a:p>
          <a:p>
            <a:r>
              <a:rPr lang="ja-JP" altLang="en-US" sz="2000" dirty="0" smtClean="0">
                <a:latin typeface="UD デジタル 教科書体 NP-R" panose="02020400000000000000" pitchFamily="18" charset="-128"/>
                <a:ea typeface="UD デジタル 教科書体 NP-R" panose="02020400000000000000" pitchFamily="18" charset="-128"/>
              </a:rPr>
              <a:t>　・就職をしたくても、障がいが</a:t>
            </a:r>
            <a:endParaRPr lang="en-US" altLang="ja-JP" sz="2000" dirty="0" smtClean="0">
              <a:latin typeface="UD デジタル 教科書体 NP-R" panose="02020400000000000000" pitchFamily="18" charset="-128"/>
              <a:ea typeface="UD デジタル 教科書体 NP-R" panose="02020400000000000000" pitchFamily="18" charset="-128"/>
            </a:endParaRPr>
          </a:p>
          <a:p>
            <a:r>
              <a:rPr lang="ja-JP" altLang="en-US" sz="2000" dirty="0" smtClean="0">
                <a:latin typeface="UD デジタル 教科書体 NP-R" panose="02020400000000000000" pitchFamily="18" charset="-128"/>
                <a:ea typeface="UD デジタル 教科書体 NP-R" panose="02020400000000000000" pitchFamily="18" charset="-128"/>
              </a:rPr>
              <a:t>　　あるという理由で採用されない</a:t>
            </a:r>
            <a:endParaRPr lang="en-US" altLang="ja-JP" sz="2000" dirty="0" smtClean="0">
              <a:latin typeface="UD デジタル 教科書体 NP-R" panose="02020400000000000000" pitchFamily="18" charset="-128"/>
              <a:ea typeface="UD デジタル 教科書体 NP-R" panose="02020400000000000000" pitchFamily="18" charset="-128"/>
            </a:endParaRPr>
          </a:p>
          <a:p>
            <a:r>
              <a:rPr kumimoji="1" lang="ja-JP" altLang="en-US" sz="2000" dirty="0" smtClean="0">
                <a:latin typeface="UD デジタル 教科書体 NP-R" panose="02020400000000000000" pitchFamily="18" charset="-128"/>
                <a:ea typeface="UD デジタル 教科書体 NP-R" panose="02020400000000000000" pitchFamily="18" charset="-128"/>
              </a:rPr>
              <a:t>　・点字で試験をしてくれない</a:t>
            </a:r>
            <a:endParaRPr kumimoji="1" lang="en-US" altLang="ja-JP" sz="2000" dirty="0" smtClean="0">
              <a:latin typeface="UD デジタル 教科書体 NP-R" panose="02020400000000000000" pitchFamily="18" charset="-128"/>
              <a:ea typeface="UD デジタル 教科書体 NP-R" panose="02020400000000000000" pitchFamily="18" charset="-128"/>
            </a:endParaRPr>
          </a:p>
          <a:p>
            <a:r>
              <a:rPr lang="ja-JP" altLang="en-US" sz="2000" dirty="0" smtClean="0">
                <a:latin typeface="UD デジタル 教科書体 NP-R" panose="02020400000000000000" pitchFamily="18" charset="-128"/>
                <a:ea typeface="UD デジタル 教科書体 NP-R" panose="02020400000000000000" pitchFamily="18" charset="-128"/>
              </a:rPr>
              <a:t>　・盲導犬と一緒にお店に入ろうと</a:t>
            </a:r>
            <a:endParaRPr lang="en-US" altLang="ja-JP" sz="2000" dirty="0" smtClean="0">
              <a:latin typeface="UD デジタル 教科書体 NP-R" panose="02020400000000000000" pitchFamily="18" charset="-128"/>
              <a:ea typeface="UD デジタル 教科書体 NP-R" panose="02020400000000000000" pitchFamily="18" charset="-128"/>
            </a:endParaRPr>
          </a:p>
          <a:p>
            <a:r>
              <a:rPr lang="ja-JP" altLang="en-US" sz="2000" dirty="0">
                <a:latin typeface="UD デジタル 教科書体 NP-R" panose="02020400000000000000" pitchFamily="18" charset="-128"/>
                <a:ea typeface="UD デジタル 教科書体 NP-R" panose="02020400000000000000" pitchFamily="18" charset="-128"/>
              </a:rPr>
              <a:t>　</a:t>
            </a:r>
            <a:r>
              <a:rPr lang="ja-JP" altLang="en-US" sz="2000" dirty="0" smtClean="0">
                <a:latin typeface="UD デジタル 教科書体 NP-R" panose="02020400000000000000" pitchFamily="18" charset="-128"/>
                <a:ea typeface="UD デジタル 教科書体 NP-R" panose="02020400000000000000" pitchFamily="18" charset="-128"/>
              </a:rPr>
              <a:t>　したら断られる</a:t>
            </a:r>
            <a:r>
              <a:rPr lang="ja-JP" altLang="en-US" sz="2000" dirty="0">
                <a:latin typeface="UD デジタル 教科書体 NP-R" panose="02020400000000000000" pitchFamily="18" charset="-128"/>
                <a:ea typeface="UD デジタル 教科書体 NP-R" panose="02020400000000000000" pitchFamily="18" charset="-128"/>
              </a:rPr>
              <a:t>　</a:t>
            </a:r>
            <a:r>
              <a:rPr lang="ja-JP" altLang="en-US" sz="2000" dirty="0" smtClean="0">
                <a:latin typeface="UD デジタル 教科書体 NP-R" panose="02020400000000000000" pitchFamily="18" charset="-128"/>
                <a:ea typeface="UD デジタル 教科書体 NP-R" panose="02020400000000000000" pitchFamily="18" charset="-128"/>
              </a:rPr>
              <a:t>など</a:t>
            </a:r>
            <a:endParaRPr lang="en-US" altLang="ja-JP" sz="2000" dirty="0" smtClean="0">
              <a:latin typeface="UD デジタル 教科書体 NP-R" panose="02020400000000000000" pitchFamily="18" charset="-128"/>
              <a:ea typeface="UD デジタル 教科書体 NP-R" panose="02020400000000000000" pitchFamily="18" charset="-128"/>
            </a:endParaRPr>
          </a:p>
        </p:txBody>
      </p:sp>
      <p:sp>
        <p:nvSpPr>
          <p:cNvPr id="10" name="角丸四角形 9"/>
          <p:cNvSpPr/>
          <p:nvPr/>
        </p:nvSpPr>
        <p:spPr>
          <a:xfrm>
            <a:off x="427794" y="604284"/>
            <a:ext cx="4976948" cy="2547255"/>
          </a:xfrm>
          <a:prstGeom prst="roundRect">
            <a:avLst/>
          </a:prstGeom>
          <a:solidFill>
            <a:srgbClr val="F3FAFF"/>
          </a:solidFill>
          <a:ln w="19050">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1"/>
            <a:endParaRPr lang="en-US" altLang="ja-JP" sz="2000" dirty="0" smtClean="0">
              <a:latin typeface="UD デジタル 教科書体 NP-R" panose="02020400000000000000" pitchFamily="18" charset="-128"/>
              <a:ea typeface="UD デジタル 教科書体 NP-R" panose="02020400000000000000" pitchFamily="18" charset="-128"/>
            </a:endParaRPr>
          </a:p>
          <a:p>
            <a:pPr lvl="1"/>
            <a:endParaRPr lang="en-US" altLang="ja-JP" sz="2000" dirty="0">
              <a:latin typeface="UD デジタル 教科書体 NP-R" panose="02020400000000000000" pitchFamily="18" charset="-128"/>
              <a:ea typeface="UD デジタル 教科書体 NP-R" panose="02020400000000000000" pitchFamily="18" charset="-128"/>
            </a:endParaRPr>
          </a:p>
          <a:p>
            <a:r>
              <a:rPr lang="ja-JP" altLang="en-US" sz="2000" dirty="0" smtClean="0">
                <a:latin typeface="UD デジタル 教科書体 NP-R" panose="02020400000000000000" pitchFamily="18" charset="-128"/>
                <a:ea typeface="UD デジタル 教科書体 NP-R" panose="02020400000000000000" pitchFamily="18" charset="-128"/>
              </a:rPr>
              <a:t>　・建物に段差があって入れない</a:t>
            </a:r>
            <a:endParaRPr lang="en-US" altLang="ja-JP" sz="2000" dirty="0" smtClean="0">
              <a:latin typeface="UD デジタル 教科書体 NP-R" panose="02020400000000000000" pitchFamily="18" charset="-128"/>
              <a:ea typeface="UD デジタル 教科書体 NP-R" panose="02020400000000000000" pitchFamily="18" charset="-128"/>
            </a:endParaRPr>
          </a:p>
          <a:p>
            <a:r>
              <a:rPr kumimoji="1" lang="ja-JP" altLang="en-US" sz="2000" dirty="0" smtClean="0">
                <a:latin typeface="UD デジタル 教科書体 NP-R" panose="02020400000000000000" pitchFamily="18" charset="-128"/>
                <a:ea typeface="UD デジタル 教科書体 NP-R" panose="02020400000000000000" pitchFamily="18" charset="-128"/>
              </a:rPr>
              <a:t>　・道路に点字ブロックがない</a:t>
            </a:r>
            <a:endParaRPr kumimoji="1" lang="en-US" altLang="ja-JP" sz="2000" dirty="0" smtClean="0">
              <a:latin typeface="UD デジタル 教科書体 NP-R" panose="02020400000000000000" pitchFamily="18" charset="-128"/>
              <a:ea typeface="UD デジタル 教科書体 NP-R" panose="02020400000000000000" pitchFamily="18" charset="-128"/>
            </a:endParaRPr>
          </a:p>
          <a:p>
            <a:r>
              <a:rPr lang="ja-JP" altLang="en-US" sz="2000" dirty="0" smtClean="0">
                <a:latin typeface="UD デジタル 教科書体 NP-R" panose="02020400000000000000" pitchFamily="18" charset="-128"/>
                <a:ea typeface="UD デジタル 教科書体 NP-R" panose="02020400000000000000" pitchFamily="18" charset="-128"/>
              </a:rPr>
              <a:t>　・障害物があって車椅子では通行</a:t>
            </a:r>
            <a:endParaRPr lang="en-US" altLang="ja-JP" sz="2000" dirty="0" smtClean="0">
              <a:latin typeface="UD デジタル 教科書体 NP-R" panose="02020400000000000000" pitchFamily="18" charset="-128"/>
              <a:ea typeface="UD デジタル 教科書体 NP-R" panose="02020400000000000000" pitchFamily="18" charset="-128"/>
            </a:endParaRPr>
          </a:p>
          <a:p>
            <a:r>
              <a:rPr lang="ja-JP" altLang="en-US" sz="2000" dirty="0">
                <a:latin typeface="UD デジタル 教科書体 NP-R" panose="02020400000000000000" pitchFamily="18" charset="-128"/>
                <a:ea typeface="UD デジタル 教科書体 NP-R" panose="02020400000000000000" pitchFamily="18" charset="-128"/>
              </a:rPr>
              <a:t>　</a:t>
            </a:r>
            <a:r>
              <a:rPr lang="ja-JP" altLang="en-US" sz="2000" dirty="0" smtClean="0">
                <a:latin typeface="UD デジタル 教科書体 NP-R" panose="02020400000000000000" pitchFamily="18" charset="-128"/>
                <a:ea typeface="UD デジタル 教科書体 NP-R" panose="02020400000000000000" pitchFamily="18" charset="-128"/>
              </a:rPr>
              <a:t>　できない　など</a:t>
            </a:r>
            <a:endParaRPr lang="en-US" altLang="ja-JP" sz="2000" dirty="0" smtClean="0">
              <a:latin typeface="UD デジタル 教科書体 NP-R" panose="02020400000000000000" pitchFamily="18" charset="-128"/>
              <a:ea typeface="UD デジタル 教科書体 NP-R" panose="02020400000000000000" pitchFamily="18" charset="-128"/>
            </a:endParaRPr>
          </a:p>
        </p:txBody>
      </p:sp>
      <p:sp>
        <p:nvSpPr>
          <p:cNvPr id="4" name="角丸四角形 3"/>
          <p:cNvSpPr/>
          <p:nvPr/>
        </p:nvSpPr>
        <p:spPr>
          <a:xfrm>
            <a:off x="610673" y="757769"/>
            <a:ext cx="4611189" cy="613954"/>
          </a:xfrm>
          <a:prstGeom prst="roundRect">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latin typeface="UD デジタル 教科書体 NP-R" panose="02020400000000000000" pitchFamily="18" charset="-128"/>
                <a:ea typeface="UD デジタル 教科書体 NP-R" panose="02020400000000000000" pitchFamily="18" charset="-128"/>
              </a:rPr>
              <a:t>事物</a:t>
            </a:r>
            <a:r>
              <a:rPr kumimoji="1" lang="ja-JP" altLang="en-US" sz="2800" b="1" dirty="0" smtClean="0">
                <a:latin typeface="UD デジタル 教科書体 NP-R" panose="02020400000000000000" pitchFamily="18" charset="-128"/>
                <a:ea typeface="UD デジタル 教科書体 NP-R" panose="02020400000000000000" pitchFamily="18" charset="-128"/>
              </a:rPr>
              <a:t> </a:t>
            </a:r>
            <a:r>
              <a:rPr kumimoji="1" lang="ja-JP" altLang="en-US" sz="2400" b="1" dirty="0" smtClean="0">
                <a:latin typeface="UD デジタル 教科書体 NP-R" panose="02020400000000000000" pitchFamily="18" charset="-128"/>
                <a:ea typeface="UD デジタル 教科書体 NP-R" panose="02020400000000000000" pitchFamily="18" charset="-128"/>
              </a:rPr>
              <a:t>～物理的な障壁～</a:t>
            </a:r>
            <a:endParaRPr kumimoji="1" lang="ja-JP" altLang="en-US" sz="2400" b="1" dirty="0">
              <a:latin typeface="UD デジタル 教科書体 NP-R" panose="02020400000000000000" pitchFamily="18" charset="-128"/>
              <a:ea typeface="UD デジタル 教科書体 NP-R" panose="02020400000000000000" pitchFamily="18" charset="-128"/>
            </a:endParaRPr>
          </a:p>
        </p:txBody>
      </p:sp>
      <p:sp>
        <p:nvSpPr>
          <p:cNvPr id="11" name="角丸四角形 10"/>
          <p:cNvSpPr/>
          <p:nvPr/>
        </p:nvSpPr>
        <p:spPr>
          <a:xfrm>
            <a:off x="642230" y="3786721"/>
            <a:ext cx="4611189" cy="613954"/>
          </a:xfrm>
          <a:prstGeom prst="roundRect">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atin typeface="UD デジタル 教科書体 NP-R" panose="02020400000000000000" pitchFamily="18" charset="-128"/>
                <a:ea typeface="UD デジタル 教科書体 NP-R" panose="02020400000000000000" pitchFamily="18" charset="-128"/>
              </a:rPr>
              <a:t>制度</a:t>
            </a:r>
            <a:r>
              <a:rPr kumimoji="1" lang="ja-JP" altLang="en-US" sz="2800" b="1" dirty="0" smtClean="0">
                <a:latin typeface="UD デジタル 教科書体 NP-R" panose="02020400000000000000" pitchFamily="18" charset="-128"/>
                <a:ea typeface="UD デジタル 教科書体 NP-R" panose="02020400000000000000" pitchFamily="18" charset="-128"/>
              </a:rPr>
              <a:t> </a:t>
            </a:r>
            <a:r>
              <a:rPr kumimoji="1" lang="ja-JP" altLang="en-US" sz="2400" b="1" dirty="0" smtClean="0">
                <a:latin typeface="UD デジタル 教科書体 NP-R" panose="02020400000000000000" pitchFamily="18" charset="-128"/>
                <a:ea typeface="UD デジタル 教科書体 NP-R" panose="02020400000000000000" pitchFamily="18" charset="-128"/>
              </a:rPr>
              <a:t>～制度的な障壁～</a:t>
            </a:r>
            <a:endParaRPr kumimoji="1" lang="ja-JP" altLang="en-US" sz="2400" b="1" dirty="0">
              <a:latin typeface="UD デジタル 教科書体 NP-R" panose="02020400000000000000" pitchFamily="18" charset="-128"/>
              <a:ea typeface="UD デジタル 教科書体 NP-R" panose="02020400000000000000" pitchFamily="18" charset="-128"/>
            </a:endParaRPr>
          </a:p>
        </p:txBody>
      </p:sp>
      <p:sp>
        <p:nvSpPr>
          <p:cNvPr id="12" name="角丸四角形 11"/>
          <p:cNvSpPr/>
          <p:nvPr/>
        </p:nvSpPr>
        <p:spPr>
          <a:xfrm>
            <a:off x="6685983" y="604284"/>
            <a:ext cx="4976948" cy="2547256"/>
          </a:xfrm>
          <a:prstGeom prst="roundRect">
            <a:avLst/>
          </a:prstGeom>
          <a:solidFill>
            <a:srgbClr val="F3FAFF"/>
          </a:solidFill>
          <a:ln w="19050">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1"/>
            <a:endParaRPr lang="en-US" altLang="ja-JP" sz="2000" dirty="0" smtClean="0">
              <a:latin typeface="UD デジタル 教科書体 NP-R" panose="02020400000000000000" pitchFamily="18" charset="-128"/>
              <a:ea typeface="UD デジタル 教科書体 NP-R" panose="02020400000000000000" pitchFamily="18" charset="-128"/>
            </a:endParaRPr>
          </a:p>
          <a:p>
            <a:pPr lvl="1"/>
            <a:endParaRPr lang="en-US" altLang="ja-JP" sz="2000" dirty="0">
              <a:latin typeface="UD デジタル 教科書体 NP-R" panose="02020400000000000000" pitchFamily="18" charset="-128"/>
              <a:ea typeface="UD デジタル 教科書体 NP-R" panose="02020400000000000000" pitchFamily="18" charset="-128"/>
            </a:endParaRPr>
          </a:p>
          <a:p>
            <a:r>
              <a:rPr lang="ja-JP" altLang="en-US" sz="2000" dirty="0" smtClean="0">
                <a:latin typeface="UD デジタル 教科書体 NP-R" panose="02020400000000000000" pitchFamily="18" charset="-128"/>
                <a:ea typeface="UD デジタル 教科書体 NP-R" panose="02020400000000000000" pitchFamily="18" charset="-128"/>
              </a:rPr>
              <a:t>　・チャイムや放送の音が聞こえない</a:t>
            </a:r>
            <a:endParaRPr lang="en-US" altLang="ja-JP" sz="2000" dirty="0" smtClean="0">
              <a:latin typeface="UD デジタル 教科書体 NP-R" panose="02020400000000000000" pitchFamily="18" charset="-128"/>
              <a:ea typeface="UD デジタル 教科書体 NP-R" panose="02020400000000000000" pitchFamily="18" charset="-128"/>
            </a:endParaRPr>
          </a:p>
          <a:p>
            <a:r>
              <a:rPr kumimoji="1" lang="ja-JP" altLang="en-US" sz="2000" dirty="0" smtClean="0">
                <a:latin typeface="UD デジタル 教科書体 NP-R" panose="02020400000000000000" pitchFamily="18" charset="-128"/>
                <a:ea typeface="UD デジタル 教科書体 NP-R" panose="02020400000000000000" pitchFamily="18" charset="-128"/>
              </a:rPr>
              <a:t>　・テレビや講演会で何をいっている</a:t>
            </a:r>
            <a:endParaRPr kumimoji="1" lang="en-US" altLang="ja-JP" sz="2000" dirty="0" smtClean="0">
              <a:latin typeface="UD デジタル 教科書体 NP-R" panose="02020400000000000000" pitchFamily="18" charset="-128"/>
              <a:ea typeface="UD デジタル 教科書体 NP-R" panose="02020400000000000000" pitchFamily="18" charset="-128"/>
            </a:endParaRPr>
          </a:p>
          <a:p>
            <a:r>
              <a:rPr lang="ja-JP" altLang="en-US" sz="2000" dirty="0">
                <a:latin typeface="UD デジタル 教科書体 NP-R" panose="02020400000000000000" pitchFamily="18" charset="-128"/>
                <a:ea typeface="UD デジタル 教科書体 NP-R" panose="02020400000000000000" pitchFamily="18" charset="-128"/>
              </a:rPr>
              <a:t>　</a:t>
            </a:r>
            <a:r>
              <a:rPr kumimoji="1" lang="ja-JP" altLang="en-US" sz="2000" dirty="0" smtClean="0">
                <a:latin typeface="UD デジタル 教科書体 NP-R" panose="02020400000000000000" pitchFamily="18" charset="-128"/>
                <a:ea typeface="UD デジタル 教科書体 NP-R" panose="02020400000000000000" pitchFamily="18" charset="-128"/>
              </a:rPr>
              <a:t>　のかわからない</a:t>
            </a:r>
            <a:endParaRPr kumimoji="1" lang="en-US" altLang="ja-JP" sz="2000" dirty="0" smtClean="0">
              <a:latin typeface="UD デジタル 教科書体 NP-R" panose="02020400000000000000" pitchFamily="18" charset="-128"/>
              <a:ea typeface="UD デジタル 教科書体 NP-R" panose="02020400000000000000" pitchFamily="18" charset="-128"/>
            </a:endParaRPr>
          </a:p>
          <a:p>
            <a:r>
              <a:rPr lang="ja-JP" altLang="en-US" sz="2000" dirty="0" smtClean="0">
                <a:latin typeface="UD デジタル 教科書体 NP-R" panose="02020400000000000000" pitchFamily="18" charset="-128"/>
                <a:ea typeface="UD デジタル 教科書体 NP-R" panose="02020400000000000000" pitchFamily="18" charset="-128"/>
              </a:rPr>
              <a:t>　・申込み先が電話番号しか書いて</a:t>
            </a:r>
            <a:endParaRPr lang="en-US" altLang="ja-JP" sz="2000" dirty="0" smtClean="0">
              <a:latin typeface="UD デジタル 教科書体 NP-R" panose="02020400000000000000" pitchFamily="18" charset="-128"/>
              <a:ea typeface="UD デジタル 教科書体 NP-R" panose="02020400000000000000" pitchFamily="18" charset="-128"/>
            </a:endParaRPr>
          </a:p>
          <a:p>
            <a:r>
              <a:rPr lang="ja-JP" altLang="en-US" sz="2000" dirty="0">
                <a:latin typeface="UD デジタル 教科書体 NP-R" panose="02020400000000000000" pitchFamily="18" charset="-128"/>
                <a:ea typeface="UD デジタル 教科書体 NP-R" panose="02020400000000000000" pitchFamily="18" charset="-128"/>
              </a:rPr>
              <a:t>　</a:t>
            </a:r>
            <a:r>
              <a:rPr lang="ja-JP" altLang="en-US" sz="2000" dirty="0" smtClean="0">
                <a:latin typeface="UD デジタル 教科書体 NP-R" panose="02020400000000000000" pitchFamily="18" charset="-128"/>
                <a:ea typeface="UD デジタル 教科書体 NP-R" panose="02020400000000000000" pitchFamily="18" charset="-128"/>
              </a:rPr>
              <a:t>　いない</a:t>
            </a:r>
            <a:r>
              <a:rPr lang="ja-JP" altLang="en-US" sz="2000" dirty="0">
                <a:latin typeface="UD デジタル 教科書体 NP-R" panose="02020400000000000000" pitchFamily="18" charset="-128"/>
                <a:ea typeface="UD デジタル 教科書体 NP-R" panose="02020400000000000000" pitchFamily="18" charset="-128"/>
              </a:rPr>
              <a:t>　</a:t>
            </a:r>
            <a:r>
              <a:rPr lang="ja-JP" altLang="en-US" sz="2000" dirty="0" smtClean="0">
                <a:latin typeface="UD デジタル 教科書体 NP-R" panose="02020400000000000000" pitchFamily="18" charset="-128"/>
                <a:ea typeface="UD デジタル 教科書体 NP-R" panose="02020400000000000000" pitchFamily="18" charset="-128"/>
              </a:rPr>
              <a:t>など</a:t>
            </a:r>
            <a:endParaRPr lang="en-US" altLang="ja-JP" sz="2000" dirty="0" smtClean="0">
              <a:latin typeface="UD デジタル 教科書体 NP-R" panose="02020400000000000000" pitchFamily="18" charset="-128"/>
              <a:ea typeface="UD デジタル 教科書体 NP-R" panose="02020400000000000000" pitchFamily="18" charset="-128"/>
            </a:endParaRPr>
          </a:p>
        </p:txBody>
      </p:sp>
      <p:sp>
        <p:nvSpPr>
          <p:cNvPr id="13" name="角丸四角形 12"/>
          <p:cNvSpPr/>
          <p:nvPr/>
        </p:nvSpPr>
        <p:spPr>
          <a:xfrm>
            <a:off x="6881930" y="757769"/>
            <a:ext cx="4611189" cy="613954"/>
          </a:xfrm>
          <a:prstGeom prst="roundRect">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latin typeface="UD デジタル 教科書体 NP-R" panose="02020400000000000000" pitchFamily="18" charset="-128"/>
                <a:ea typeface="UD デジタル 教科書体 NP-R" panose="02020400000000000000" pitchFamily="18" charset="-128"/>
              </a:rPr>
              <a:t>慣行</a:t>
            </a:r>
            <a:r>
              <a:rPr kumimoji="1" lang="ja-JP" altLang="en-US" sz="2800" b="1" dirty="0" smtClean="0">
                <a:latin typeface="UD デジタル 教科書体 NP-R" panose="02020400000000000000" pitchFamily="18" charset="-128"/>
                <a:ea typeface="UD デジタル 教科書体 NP-R" panose="02020400000000000000" pitchFamily="18" charset="-128"/>
              </a:rPr>
              <a:t> </a:t>
            </a:r>
            <a:r>
              <a:rPr kumimoji="1" lang="ja-JP" altLang="en-US" sz="2400" b="1" dirty="0" smtClean="0">
                <a:latin typeface="UD デジタル 教科書体 NP-R" panose="02020400000000000000" pitchFamily="18" charset="-128"/>
                <a:ea typeface="UD デジタル 教科書体 NP-R" panose="02020400000000000000" pitchFamily="18" charset="-128"/>
              </a:rPr>
              <a:t>～文化・情報面の障壁～</a:t>
            </a:r>
            <a:endParaRPr kumimoji="1" lang="ja-JP" altLang="en-US" sz="2400" b="1" dirty="0">
              <a:latin typeface="UD デジタル 教科書体 NP-R" panose="02020400000000000000" pitchFamily="18" charset="-128"/>
              <a:ea typeface="UD デジタル 教科書体 NP-R" panose="02020400000000000000" pitchFamily="18" charset="-128"/>
            </a:endParaRPr>
          </a:p>
        </p:txBody>
      </p:sp>
      <p:sp>
        <p:nvSpPr>
          <p:cNvPr id="14" name="角丸四角形 13"/>
          <p:cNvSpPr/>
          <p:nvPr/>
        </p:nvSpPr>
        <p:spPr>
          <a:xfrm>
            <a:off x="6685982" y="3634856"/>
            <a:ext cx="4976948" cy="2606041"/>
          </a:xfrm>
          <a:prstGeom prst="roundRect">
            <a:avLst/>
          </a:prstGeom>
          <a:solidFill>
            <a:srgbClr val="F3FAFF"/>
          </a:solidFill>
          <a:ln w="19050">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1"/>
            <a:endParaRPr lang="en-US" altLang="ja-JP" sz="2000" dirty="0" smtClean="0">
              <a:latin typeface="UD デジタル 教科書体 NP-R" panose="02020400000000000000" pitchFamily="18" charset="-128"/>
              <a:ea typeface="UD デジタル 教科書体 NP-R" panose="02020400000000000000" pitchFamily="18" charset="-128"/>
            </a:endParaRPr>
          </a:p>
          <a:p>
            <a:pPr lvl="1"/>
            <a:endParaRPr lang="en-US" altLang="ja-JP" sz="2000" dirty="0">
              <a:latin typeface="UD デジタル 教科書体 NP-R" panose="02020400000000000000" pitchFamily="18" charset="-128"/>
              <a:ea typeface="UD デジタル 教科書体 NP-R" panose="02020400000000000000" pitchFamily="18" charset="-128"/>
            </a:endParaRPr>
          </a:p>
          <a:p>
            <a:r>
              <a:rPr lang="ja-JP" altLang="en-US" sz="2000" dirty="0" smtClean="0">
                <a:latin typeface="UD デジタル 教科書体 NP-R" panose="02020400000000000000" pitchFamily="18" charset="-128"/>
                <a:ea typeface="UD デジタル 教科書体 NP-R" panose="02020400000000000000" pitchFamily="18" charset="-128"/>
              </a:rPr>
              <a:t>　・心ない言葉や視線、偏見</a:t>
            </a:r>
            <a:endParaRPr lang="en-US" altLang="ja-JP" sz="2000" dirty="0" smtClean="0">
              <a:latin typeface="UD デジタル 教科書体 NP-R" panose="02020400000000000000" pitchFamily="18" charset="-128"/>
              <a:ea typeface="UD デジタル 教科書体 NP-R" panose="02020400000000000000" pitchFamily="18" charset="-128"/>
            </a:endParaRPr>
          </a:p>
          <a:p>
            <a:r>
              <a:rPr kumimoji="1" lang="ja-JP" altLang="en-US" sz="2000" dirty="0" smtClean="0">
                <a:latin typeface="UD デジタル 教科書体 NP-R" panose="02020400000000000000" pitchFamily="18" charset="-128"/>
                <a:ea typeface="UD デジタル 教科書体 NP-R" panose="02020400000000000000" pitchFamily="18" charset="-128"/>
              </a:rPr>
              <a:t>　・障がいのある方を守られるだけの</a:t>
            </a:r>
            <a:endParaRPr kumimoji="1" lang="en-US" altLang="ja-JP" sz="2000" dirty="0" smtClean="0">
              <a:latin typeface="UD デジタル 教科書体 NP-R" panose="02020400000000000000" pitchFamily="18" charset="-128"/>
              <a:ea typeface="UD デジタル 教科書体 NP-R" panose="02020400000000000000" pitchFamily="18" charset="-128"/>
            </a:endParaRPr>
          </a:p>
          <a:p>
            <a:r>
              <a:rPr kumimoji="1" lang="ja-JP" altLang="en-US" sz="2000" dirty="0" smtClean="0">
                <a:latin typeface="UD デジタル 教科書体 NP-R" panose="02020400000000000000" pitchFamily="18" charset="-128"/>
                <a:ea typeface="UD デジタル 教科書体 NP-R" panose="02020400000000000000" pitchFamily="18" charset="-128"/>
              </a:rPr>
              <a:t>　　存在と捉</a:t>
            </a:r>
            <a:r>
              <a:rPr lang="ja-JP" altLang="en-US" sz="2000" dirty="0" smtClean="0">
                <a:latin typeface="UD デジタル 教科書体 NP-R" panose="02020400000000000000" pitchFamily="18" charset="-128"/>
                <a:ea typeface="UD デジタル 教科書体 NP-R" panose="02020400000000000000" pitchFamily="18" charset="-128"/>
              </a:rPr>
              <a:t>えている</a:t>
            </a:r>
            <a:endParaRPr lang="en-US" altLang="ja-JP" sz="2000" dirty="0" smtClean="0">
              <a:latin typeface="UD デジタル 教科書体 NP-R" panose="02020400000000000000" pitchFamily="18" charset="-128"/>
              <a:ea typeface="UD デジタル 教科書体 NP-R" panose="02020400000000000000" pitchFamily="18" charset="-128"/>
            </a:endParaRPr>
          </a:p>
          <a:p>
            <a:r>
              <a:rPr lang="ja-JP" altLang="en-US" sz="2000" dirty="0">
                <a:latin typeface="UD デジタル 教科書体 NP-R" panose="02020400000000000000" pitchFamily="18" charset="-128"/>
                <a:ea typeface="UD デジタル 教科書体 NP-R" panose="02020400000000000000" pitchFamily="18" charset="-128"/>
              </a:rPr>
              <a:t>　</a:t>
            </a:r>
            <a:r>
              <a:rPr lang="ja-JP" altLang="en-US" sz="2000" dirty="0" smtClean="0">
                <a:latin typeface="UD デジタル 教科書体 NP-R" panose="02020400000000000000" pitchFamily="18" charset="-128"/>
                <a:ea typeface="UD デジタル 教科書体 NP-R" panose="02020400000000000000" pitchFamily="18" charset="-128"/>
              </a:rPr>
              <a:t>・障がいのある方だからできないの</a:t>
            </a:r>
            <a:endParaRPr lang="en-US" altLang="ja-JP" sz="2000" dirty="0" smtClean="0">
              <a:latin typeface="UD デジタル 教科書体 NP-R" panose="02020400000000000000" pitchFamily="18" charset="-128"/>
              <a:ea typeface="UD デジタル 教科書体 NP-R" panose="02020400000000000000" pitchFamily="18" charset="-128"/>
            </a:endParaRPr>
          </a:p>
          <a:p>
            <a:r>
              <a:rPr lang="ja-JP" altLang="en-US" sz="2000" dirty="0" smtClean="0">
                <a:latin typeface="UD デジタル 教科書体 NP-R" panose="02020400000000000000" pitchFamily="18" charset="-128"/>
                <a:ea typeface="UD デジタル 教科書体 NP-R" panose="02020400000000000000" pitchFamily="18" charset="-128"/>
              </a:rPr>
              <a:t>　　は仕方ない　など</a:t>
            </a:r>
            <a:endParaRPr lang="en-US" altLang="ja-JP" sz="2000" dirty="0" smtClean="0">
              <a:latin typeface="UD デジタル 教科書体 NP-R" panose="02020400000000000000" pitchFamily="18" charset="-128"/>
              <a:ea typeface="UD デジタル 教科書体 NP-R" panose="02020400000000000000" pitchFamily="18" charset="-128"/>
            </a:endParaRPr>
          </a:p>
        </p:txBody>
      </p:sp>
      <p:sp>
        <p:nvSpPr>
          <p:cNvPr id="15" name="角丸四角形 14"/>
          <p:cNvSpPr/>
          <p:nvPr/>
        </p:nvSpPr>
        <p:spPr>
          <a:xfrm>
            <a:off x="6881930" y="3786721"/>
            <a:ext cx="4611189" cy="613954"/>
          </a:xfrm>
          <a:prstGeom prst="roundRect">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atin typeface="UD デジタル 教科書体 NP-R" panose="02020400000000000000" pitchFamily="18" charset="-128"/>
                <a:ea typeface="UD デジタル 教科書体 NP-R" panose="02020400000000000000" pitchFamily="18" charset="-128"/>
              </a:rPr>
              <a:t>観念</a:t>
            </a:r>
            <a:r>
              <a:rPr kumimoji="1" lang="ja-JP" altLang="en-US" sz="2800" b="1" dirty="0" smtClean="0">
                <a:latin typeface="UD デジタル 教科書体 NP-R" panose="02020400000000000000" pitchFamily="18" charset="-128"/>
                <a:ea typeface="UD デジタル 教科書体 NP-R" panose="02020400000000000000" pitchFamily="18" charset="-128"/>
              </a:rPr>
              <a:t> </a:t>
            </a:r>
            <a:r>
              <a:rPr kumimoji="1" lang="ja-JP" altLang="en-US" sz="2400" b="1" dirty="0" smtClean="0">
                <a:latin typeface="UD デジタル 教科書体 NP-R" panose="02020400000000000000" pitchFamily="18" charset="-128"/>
                <a:ea typeface="UD デジタル 教科書体 NP-R" panose="02020400000000000000" pitchFamily="18" charset="-128"/>
              </a:rPr>
              <a:t>～意識上の障壁～</a:t>
            </a:r>
            <a:endParaRPr kumimoji="1" lang="ja-JP" altLang="en-US" sz="2400" b="1" dirty="0">
              <a:latin typeface="UD デジタル 教科書体 NP-R" panose="02020400000000000000" pitchFamily="18" charset="-128"/>
              <a:ea typeface="UD デジタル 教科書体 NP-R" panose="02020400000000000000" pitchFamily="18" charset="-128"/>
            </a:endParaRPr>
          </a:p>
        </p:txBody>
      </p:sp>
      <p:sp>
        <p:nvSpPr>
          <p:cNvPr id="8" name="楕円 7"/>
          <p:cNvSpPr/>
          <p:nvPr/>
        </p:nvSpPr>
        <p:spPr>
          <a:xfrm>
            <a:off x="4654167" y="2171821"/>
            <a:ext cx="2786797" cy="2442755"/>
          </a:xfrm>
          <a:prstGeom prst="ellipse">
            <a:avLst/>
          </a:prstGeom>
          <a:solidFill>
            <a:srgbClr val="FFEBFF"/>
          </a:solidFill>
          <a:ln w="190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rgbClr val="FF0000"/>
                </a:solidFill>
                <a:latin typeface="UD デジタル 教科書体 NP-R" panose="02020400000000000000" pitchFamily="18" charset="-128"/>
                <a:ea typeface="UD デジタル 教科書体 NP-R" panose="02020400000000000000" pitchFamily="18" charset="-128"/>
              </a:rPr>
              <a:t>４つの</a:t>
            </a:r>
            <a:endParaRPr kumimoji="1" lang="en-US" altLang="ja-JP" sz="3200" dirty="0" smtClean="0">
              <a:solidFill>
                <a:srgbClr val="FF0000"/>
              </a:solidFill>
              <a:latin typeface="UD デジタル 教科書体 NP-R" panose="02020400000000000000" pitchFamily="18" charset="-128"/>
              <a:ea typeface="UD デジタル 教科書体 NP-R" panose="02020400000000000000" pitchFamily="18" charset="-128"/>
            </a:endParaRPr>
          </a:p>
          <a:p>
            <a:pPr algn="ctr"/>
            <a:r>
              <a:rPr lang="ja-JP" altLang="en-US" sz="2800" dirty="0" smtClean="0">
                <a:solidFill>
                  <a:srgbClr val="FF0000"/>
                </a:solidFill>
                <a:latin typeface="UD デジタル 教科書体 NP-R" panose="02020400000000000000" pitchFamily="18" charset="-128"/>
                <a:ea typeface="UD デジタル 教科書体 NP-R" panose="02020400000000000000" pitchFamily="18" charset="-128"/>
              </a:rPr>
              <a:t>社会的</a:t>
            </a:r>
            <a:r>
              <a:rPr lang="ja-JP" altLang="en-US" sz="2800" dirty="0">
                <a:solidFill>
                  <a:srgbClr val="FF0000"/>
                </a:solidFill>
                <a:latin typeface="UD デジタル 教科書体 NP-R" panose="02020400000000000000" pitchFamily="18" charset="-128"/>
                <a:ea typeface="UD デジタル 教科書体 NP-R" panose="02020400000000000000" pitchFamily="18" charset="-128"/>
              </a:rPr>
              <a:t>障壁</a:t>
            </a:r>
            <a:endParaRPr kumimoji="1" lang="ja-JP" altLang="en-US" sz="2800"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17" name="テキスト ボックス 16"/>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12</a:t>
            </a:r>
          </a:p>
        </p:txBody>
      </p:sp>
    </p:spTree>
    <p:extLst>
      <p:ext uri="{BB962C8B-B14F-4D97-AF65-F5344CB8AC3E}">
        <p14:creationId xmlns:p14="http://schemas.microsoft.com/office/powerpoint/2010/main" val="4058999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838200" y="1295848"/>
            <a:ext cx="10515600" cy="3479354"/>
          </a:xfrm>
        </p:spPr>
        <p:txBody>
          <a:bodyPr>
            <a:normAutofit fontScale="85000" lnSpcReduction="20000"/>
          </a:bodyPr>
          <a:lstStyle/>
          <a:p>
            <a:pPr marL="0" indent="0">
              <a:buNone/>
            </a:pPr>
            <a:endParaRPr kumimoji="1" lang="en-US" altLang="ja-JP" dirty="0" smtClean="0">
              <a:solidFill>
                <a:srgbClr val="FF0000"/>
              </a:solidFill>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dirty="0" smtClean="0">
                <a:latin typeface="UD デジタル 教科書体 NP-R" panose="02020400000000000000" pitchFamily="18" charset="-128"/>
                <a:ea typeface="UD デジタル 教科書体 NP-R" panose="02020400000000000000" pitchFamily="18" charset="-128"/>
              </a:rPr>
              <a:t>◇２階に上がれない ⇒ 障がいがある</a:t>
            </a:r>
            <a:endParaRPr kumimoji="1" lang="en-US" altLang="ja-JP" dirty="0" smtClean="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dirty="0" smtClean="0">
                <a:latin typeface="UD デジタル 教科書体 NP-R" panose="02020400000000000000" pitchFamily="18" charset="-128"/>
                <a:ea typeface="UD デジタル 教科書体 NP-R" panose="02020400000000000000" pitchFamily="18" charset="-128"/>
              </a:rPr>
              <a:t>① はしごを持ってくる ⇒ 障がいが解消</a:t>
            </a:r>
            <a:r>
              <a:rPr lang="ja-JP" altLang="en-US" b="1" dirty="0" smtClean="0">
                <a:solidFill>
                  <a:srgbClr val="FF0000"/>
                </a:solidFill>
                <a:latin typeface="UD デジタル 教科書体 NP-R" panose="02020400000000000000" pitchFamily="18" charset="-128"/>
                <a:ea typeface="UD デジタル 教科書体 NP-R" panose="02020400000000000000" pitchFamily="18" charset="-128"/>
              </a:rPr>
              <a:t>（合理的配慮の提供）</a:t>
            </a:r>
            <a:endParaRPr lang="en-US" altLang="ja-JP" b="1" dirty="0" smtClean="0">
              <a:solidFill>
                <a:srgbClr val="FF0000"/>
              </a:solidFill>
              <a:latin typeface="UD デジタル 教科書体 NP-R" panose="02020400000000000000" pitchFamily="18" charset="-128"/>
              <a:ea typeface="UD デジタル 教科書体 NP-R" panose="02020400000000000000" pitchFamily="18" charset="-128"/>
            </a:endParaRPr>
          </a:p>
          <a:p>
            <a:pPr marL="0" indent="0">
              <a:buNone/>
            </a:pPr>
            <a:endParaRPr kumimoji="1" lang="en-US" altLang="ja-JP" dirty="0" smtClean="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dirty="0" smtClean="0">
                <a:latin typeface="UD デジタル 教科書体 NP-R" panose="02020400000000000000" pitchFamily="18" charset="-128"/>
                <a:ea typeface="UD デジタル 教科書体 NP-R" panose="02020400000000000000" pitchFamily="18" charset="-128"/>
              </a:rPr>
              <a:t>② 工事をして階段を設置 ⇒ 障がいが解消</a:t>
            </a:r>
            <a:r>
              <a:rPr kumimoji="1" lang="ja-JP" altLang="en-US" b="1" dirty="0" smtClean="0">
                <a:solidFill>
                  <a:srgbClr val="FF0000"/>
                </a:solidFill>
                <a:latin typeface="UD デジタル 教科書体 NP-R" panose="02020400000000000000" pitchFamily="18" charset="-128"/>
                <a:ea typeface="UD デジタル 教科書体 NP-R" panose="02020400000000000000" pitchFamily="18" charset="-128"/>
              </a:rPr>
              <a:t>（環境の整備）</a:t>
            </a:r>
            <a:endParaRPr kumimoji="1" lang="en-US" altLang="ja-JP" b="1" dirty="0" smtClean="0">
              <a:solidFill>
                <a:srgbClr val="FF0000"/>
              </a:solidFill>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dirty="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dirty="0" smtClean="0">
                <a:latin typeface="UD デジタル 教科書体 NP-R" panose="02020400000000000000" pitchFamily="18" charset="-128"/>
                <a:ea typeface="UD デジタル 教科書体 NP-R" panose="02020400000000000000" pitchFamily="18" charset="-128"/>
              </a:rPr>
              <a:t>・障がいのない方に対しては、すでに多くの</a:t>
            </a:r>
            <a:r>
              <a:rPr lang="ja-JP" altLang="en-US" dirty="0" smtClean="0">
                <a:latin typeface="UD デジタル 教科書体 NP-R" panose="02020400000000000000" pitchFamily="18" charset="-128"/>
                <a:ea typeface="UD デジタル 教科書体 NP-R" panose="02020400000000000000" pitchFamily="18" charset="-128"/>
              </a:rPr>
              <a:t>社会的障壁（社会の中にある</a:t>
            </a:r>
            <a:endParaRPr lang="en-US" altLang="ja-JP"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dirty="0" smtClean="0">
                <a:latin typeface="UD デジタル 教科書体 NP-R" panose="02020400000000000000" pitchFamily="18" charset="-128"/>
                <a:ea typeface="UD デジタル 教科書体 NP-R" panose="02020400000000000000" pitchFamily="18" charset="-128"/>
              </a:rPr>
              <a:t>　バリア）が取り除かれている。</a:t>
            </a:r>
            <a:endParaRPr lang="en-US" altLang="ja-JP" dirty="0" smtClean="0">
              <a:latin typeface="UD デジタル 教科書体 NP-R" panose="02020400000000000000" pitchFamily="18" charset="-128"/>
              <a:ea typeface="UD デジタル 教科書体 NP-R" panose="02020400000000000000" pitchFamily="18" charset="-128"/>
            </a:endParaRPr>
          </a:p>
          <a:p>
            <a:pPr marL="0" indent="0">
              <a:buNone/>
            </a:pP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0" name="テキスト ボックス 9"/>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1</a:t>
            </a:r>
            <a:r>
              <a:rPr lang="en-US" altLang="ja-JP" sz="2000" dirty="0">
                <a:latin typeface="UD デジタル 教科書体 NP-R" panose="02020400000000000000" pitchFamily="18" charset="-128"/>
                <a:ea typeface="UD デジタル 教科書体 NP-R" panose="02020400000000000000" pitchFamily="18" charset="-128"/>
              </a:rPr>
              <a:t>3</a:t>
            </a:r>
            <a:endParaRPr lang="en-US" altLang="ja-JP" sz="2000" dirty="0" smtClean="0">
              <a:latin typeface="UD デジタル 教科書体 NP-R" panose="02020400000000000000" pitchFamily="18" charset="-128"/>
              <a:ea typeface="UD デジタル 教科書体 NP-R" panose="02020400000000000000" pitchFamily="18" charset="-128"/>
            </a:endParaRPr>
          </a:p>
        </p:txBody>
      </p:sp>
      <p:sp>
        <p:nvSpPr>
          <p:cNvPr id="3" name="正方形/長方形 2"/>
          <p:cNvSpPr/>
          <p:nvPr/>
        </p:nvSpPr>
        <p:spPr>
          <a:xfrm>
            <a:off x="838200" y="4696281"/>
            <a:ext cx="10604152" cy="830997"/>
          </a:xfrm>
          <a:prstGeom prst="rect">
            <a:avLst/>
          </a:prstGeom>
        </p:spPr>
        <p:txBody>
          <a:bodyPr wrap="square">
            <a:spAutoFit/>
          </a:bodyPr>
          <a:lstStyle/>
          <a:p>
            <a:r>
              <a:rPr lang="ja-JP" altLang="en-US" sz="2400" dirty="0" smtClean="0">
                <a:latin typeface="UD デジタル 教科書体 NP-R" panose="02020400000000000000" pitchFamily="18" charset="-128"/>
                <a:ea typeface="UD デジタル 教科書体 NP-R" panose="02020400000000000000" pitchFamily="18" charset="-128"/>
              </a:rPr>
              <a:t>・</a:t>
            </a:r>
            <a:r>
              <a:rPr lang="ja-JP" altLang="en-US" sz="2400" u="sng" dirty="0" smtClean="0">
                <a:latin typeface="UD デジタル 教科書体 NP-R" panose="02020400000000000000" pitchFamily="18" charset="-128"/>
                <a:ea typeface="UD デジタル 教科書体 NP-R" panose="02020400000000000000" pitchFamily="18" charset="-128"/>
              </a:rPr>
              <a:t>障</a:t>
            </a:r>
            <a:r>
              <a:rPr lang="ja-JP" altLang="en-US" sz="2400" u="sng" dirty="0">
                <a:latin typeface="UD デジタル 教科書体 NP-R" panose="02020400000000000000" pitchFamily="18" charset="-128"/>
                <a:ea typeface="UD デジタル 教科書体 NP-R" panose="02020400000000000000" pitchFamily="18" charset="-128"/>
              </a:rPr>
              <a:t>がいのある方に対しても</a:t>
            </a:r>
            <a:r>
              <a:rPr lang="ja-JP" altLang="en-US" sz="2400" b="1" u="sng" dirty="0">
                <a:solidFill>
                  <a:srgbClr val="FF0000"/>
                </a:solidFill>
                <a:latin typeface="UD デジタル 教科書体 NP-R" panose="02020400000000000000" pitchFamily="18" charset="-128"/>
                <a:ea typeface="UD デジタル 教科書体 NP-R" panose="02020400000000000000" pitchFamily="18" charset="-128"/>
              </a:rPr>
              <a:t>「合理的配慮の提供」</a:t>
            </a:r>
            <a:r>
              <a:rPr lang="ja-JP" altLang="en-US" sz="2400" u="sng" dirty="0">
                <a:latin typeface="UD デジタル 教科書体 NP-R" panose="02020400000000000000" pitchFamily="18" charset="-128"/>
                <a:ea typeface="UD デジタル 教科書体 NP-R" panose="02020400000000000000" pitchFamily="18" charset="-128"/>
              </a:rPr>
              <a:t>や</a:t>
            </a:r>
            <a:r>
              <a:rPr lang="ja-JP" altLang="en-US" sz="2400" b="1" u="sng" dirty="0">
                <a:solidFill>
                  <a:srgbClr val="FF0000"/>
                </a:solidFill>
                <a:latin typeface="UD デジタル 教科書体 NP-R" panose="02020400000000000000" pitchFamily="18" charset="-128"/>
                <a:ea typeface="UD デジタル 教科書体 NP-R" panose="02020400000000000000" pitchFamily="18" charset="-128"/>
              </a:rPr>
              <a:t>「環境の整備」</a:t>
            </a:r>
            <a:r>
              <a:rPr lang="ja-JP" altLang="en-US" sz="2400" u="sng" dirty="0" smtClean="0">
                <a:latin typeface="UD デジタル 教科書体 NP-R" panose="02020400000000000000" pitchFamily="18" charset="-128"/>
                <a:ea typeface="UD デジタル 教科書体 NP-R" panose="02020400000000000000" pitchFamily="18" charset="-128"/>
              </a:rPr>
              <a:t>など　</a:t>
            </a:r>
            <a:endParaRPr lang="en-US" altLang="ja-JP" sz="2400" u="sng" dirty="0" smtClean="0">
              <a:latin typeface="UD デジタル 教科書体 NP-R" panose="02020400000000000000" pitchFamily="18" charset="-128"/>
              <a:ea typeface="UD デジタル 教科書体 NP-R" panose="02020400000000000000" pitchFamily="18" charset="-128"/>
            </a:endParaRPr>
          </a:p>
          <a:p>
            <a:r>
              <a:rPr lang="ja-JP" altLang="en-US" sz="2400" dirty="0" smtClean="0">
                <a:latin typeface="UD デジタル 教科書体 NP-R" panose="02020400000000000000" pitchFamily="18" charset="-128"/>
                <a:ea typeface="UD デジタル 教科書体 NP-R" panose="02020400000000000000" pitchFamily="18" charset="-128"/>
              </a:rPr>
              <a:t>　</a:t>
            </a:r>
            <a:r>
              <a:rPr lang="ja-JP" altLang="en-US" sz="2400" u="sng" dirty="0" smtClean="0">
                <a:latin typeface="UD デジタル 教科書体 NP-R" panose="02020400000000000000" pitchFamily="18" charset="-128"/>
                <a:ea typeface="UD デジタル 教科書体 NP-R" panose="02020400000000000000" pitchFamily="18" charset="-128"/>
              </a:rPr>
              <a:t>によって</a:t>
            </a:r>
            <a:r>
              <a:rPr lang="ja-JP" altLang="en-US" sz="2400" u="sng" dirty="0">
                <a:latin typeface="UD デジタル 教科書体 NP-R" panose="02020400000000000000" pitchFamily="18" charset="-128"/>
                <a:ea typeface="UD デジタル 教科書体 NP-R" panose="02020400000000000000" pitchFamily="18" charset="-128"/>
              </a:rPr>
              <a:t>社会の中にあるバリアを取り除いて</a:t>
            </a:r>
            <a:r>
              <a:rPr lang="ja-JP" altLang="en-US" sz="2400" u="sng" dirty="0" smtClean="0">
                <a:latin typeface="UD デジタル 教科書体 NP-R" panose="02020400000000000000" pitchFamily="18" charset="-128"/>
                <a:ea typeface="UD デジタル 教科書体 NP-R" panose="02020400000000000000" pitchFamily="18" charset="-128"/>
              </a:rPr>
              <a:t>いこう</a:t>
            </a:r>
            <a:r>
              <a:rPr lang="ja-JP" altLang="en-US" sz="2400" u="sng" dirty="0">
                <a:latin typeface="UD デジタル 教科書体 NP-R" panose="02020400000000000000" pitchFamily="18" charset="-128"/>
                <a:ea typeface="UD デジタル 教科書体 NP-R" panose="02020400000000000000" pitchFamily="18" charset="-128"/>
              </a:rPr>
              <a:t>！</a:t>
            </a:r>
            <a:endParaRPr lang="en-US" altLang="ja-JP" sz="2400" u="sng" dirty="0">
              <a:latin typeface="UD デジタル 教科書体 NP-R" panose="02020400000000000000" pitchFamily="18" charset="-128"/>
              <a:ea typeface="UD デジタル 教科書体 NP-R" panose="02020400000000000000" pitchFamily="18" charset="-128"/>
            </a:endParaRPr>
          </a:p>
        </p:txBody>
      </p:sp>
      <p:sp>
        <p:nvSpPr>
          <p:cNvPr id="4" name="正方形/長方形 3"/>
          <p:cNvSpPr/>
          <p:nvPr/>
        </p:nvSpPr>
        <p:spPr>
          <a:xfrm>
            <a:off x="1072225" y="5639859"/>
            <a:ext cx="10590705" cy="954107"/>
          </a:xfrm>
          <a:prstGeom prst="rect">
            <a:avLst/>
          </a:prstGeom>
        </p:spPr>
        <p:txBody>
          <a:bodyPr wrap="square">
            <a:spAutoFit/>
          </a:bodyPr>
          <a:lstStyle/>
          <a:p>
            <a:r>
              <a:rPr lang="ja-JP" altLang="en-US" sz="2800" dirty="0">
                <a:latin typeface="UD デジタル 教科書体 NP-R" panose="02020400000000000000" pitchFamily="18" charset="-128"/>
                <a:ea typeface="UD デジタル 教科書体 NP-R" panose="02020400000000000000" pitchFamily="18" charset="-128"/>
              </a:rPr>
              <a:t>⇒障がいの有無</a:t>
            </a:r>
            <a:r>
              <a:rPr lang="ja-JP" altLang="en-US" sz="2800" dirty="0" smtClean="0">
                <a:latin typeface="UD デジタル 教科書体 NP-R" panose="02020400000000000000" pitchFamily="18" charset="-128"/>
                <a:ea typeface="UD デジタル 教科書体 NP-R" panose="02020400000000000000" pitchFamily="18" charset="-128"/>
              </a:rPr>
              <a:t>によって分け隔てられない共生社会の実現へ！</a:t>
            </a:r>
            <a:endParaRPr lang="en-US" altLang="ja-JP" sz="2800" dirty="0" smtClean="0">
              <a:latin typeface="UD デジタル 教科書体 NP-R" panose="02020400000000000000" pitchFamily="18" charset="-128"/>
              <a:ea typeface="UD デジタル 教科書体 NP-R" panose="02020400000000000000" pitchFamily="18" charset="-128"/>
            </a:endParaRPr>
          </a:p>
          <a:p>
            <a:r>
              <a:rPr lang="ja-JP" altLang="en-US" sz="2800" dirty="0" smtClean="0">
                <a:latin typeface="UD デジタル 教科書体 NP-R" panose="02020400000000000000" pitchFamily="18" charset="-128"/>
                <a:ea typeface="UD デジタル 教科書体 NP-R" panose="02020400000000000000" pitchFamily="18" charset="-128"/>
              </a:rPr>
              <a:t>⇒ </a:t>
            </a:r>
            <a:r>
              <a:rPr lang="ja-JP" altLang="en-US" sz="2800" b="1" dirty="0" smtClean="0">
                <a:solidFill>
                  <a:srgbClr val="FF0000"/>
                </a:solidFill>
                <a:latin typeface="UD デジタル 教科書体 NP-R" panose="02020400000000000000" pitchFamily="18" charset="-128"/>
                <a:ea typeface="UD デジタル 教科書体 NP-R" panose="02020400000000000000" pitchFamily="18" charset="-128"/>
              </a:rPr>
              <a:t>「障害者差別解消法」の目的</a:t>
            </a:r>
            <a:endParaRPr lang="ja-JP" altLang="en-US" sz="2800" b="1"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12" name="正方形/長方形 11"/>
          <p:cNvSpPr/>
          <p:nvPr/>
        </p:nvSpPr>
        <p:spPr>
          <a:xfrm>
            <a:off x="231278" y="549319"/>
            <a:ext cx="11122522" cy="523220"/>
          </a:xfrm>
          <a:prstGeom prst="rect">
            <a:avLst/>
          </a:prstGeom>
        </p:spPr>
        <p:txBody>
          <a:bodyPr wrap="square">
            <a:spAutoFit/>
          </a:bodyPr>
          <a:lstStyle/>
          <a:p>
            <a:pPr lvl="0" algn="ctr"/>
            <a:r>
              <a:rPr lang="ja-JP" altLang="en-US" sz="2800" dirty="0">
                <a:solidFill>
                  <a:prstClr val="black"/>
                </a:solidFill>
                <a:latin typeface="UD デジタル 教科書体 NP-R" panose="02020400000000000000" pitchFamily="18" charset="-128"/>
                <a:ea typeface="UD デジタル 教科書体 NP-R" panose="02020400000000000000" pitchFamily="18" charset="-128"/>
              </a:rPr>
              <a:t>もし２階建ての建物に階段もエレベーターもなかったら？？</a:t>
            </a:r>
          </a:p>
        </p:txBody>
      </p:sp>
      <p:sp>
        <p:nvSpPr>
          <p:cNvPr id="13" name="正方形/長方形 12"/>
          <p:cNvSpPr/>
          <p:nvPr/>
        </p:nvSpPr>
        <p:spPr>
          <a:xfrm>
            <a:off x="730200" y="450929"/>
            <a:ext cx="108000" cy="720000"/>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8008" y="1124744"/>
            <a:ext cx="648072" cy="1112747"/>
          </a:xfrm>
          <a:prstGeom prst="rect">
            <a:avLst/>
          </a:prstGeom>
        </p:spPr>
      </p:pic>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2304" y="2924944"/>
            <a:ext cx="720080" cy="912958"/>
          </a:xfrm>
          <a:prstGeom prst="rect">
            <a:avLst/>
          </a:prstGeom>
        </p:spPr>
      </p:pic>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6400" y="2060848"/>
            <a:ext cx="752096" cy="916137"/>
          </a:xfrm>
          <a:prstGeom prst="rect">
            <a:avLst/>
          </a:prstGeom>
        </p:spPr>
      </p:pic>
    </p:spTree>
    <p:extLst>
      <p:ext uri="{BB962C8B-B14F-4D97-AF65-F5344CB8AC3E}">
        <p14:creationId xmlns:p14="http://schemas.microsoft.com/office/powerpoint/2010/main" val="31513686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0000"/>
            <a:ext cx="12192000" cy="900000"/>
          </a:xfrm>
          <a:solidFill>
            <a:schemeClr val="accent5">
              <a:lumMod val="60000"/>
              <a:lumOff val="40000"/>
            </a:schemeClr>
          </a:solidFill>
          <a:ln w="12700">
            <a:noFill/>
          </a:ln>
        </p:spPr>
        <p:txBody>
          <a:bodyPr tIns="0" bIns="0" anchor="ctr" anchorCtr="0"/>
          <a:lstStyle/>
          <a:p>
            <a:r>
              <a:rPr kumimoji="1" lang="ja-JP" altLang="en-US" b="1" dirty="0" smtClean="0">
                <a:solidFill>
                  <a:schemeClr val="bg1"/>
                </a:solidFill>
                <a:latin typeface="UD デジタル 教科書体 NP-R" panose="02020400000000000000" pitchFamily="18" charset="-128"/>
                <a:ea typeface="UD デジタル 教科書体 NP-R" panose="02020400000000000000" pitchFamily="18" charset="-128"/>
              </a:rPr>
              <a:t>　４ 障害者差別解消法とは</a:t>
            </a:r>
            <a:endParaRPr kumimoji="1" lang="ja-JP" altLang="en-US"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3" name="コンテンツ プレースホルダー 2"/>
          <p:cNvSpPr>
            <a:spLocks noGrp="1"/>
          </p:cNvSpPr>
          <p:nvPr>
            <p:ph idx="1"/>
          </p:nvPr>
        </p:nvSpPr>
        <p:spPr>
          <a:xfrm>
            <a:off x="838199" y="1354887"/>
            <a:ext cx="10931013" cy="1752108"/>
          </a:xfrm>
        </p:spPr>
        <p:txBody>
          <a:bodyPr>
            <a:normAutofit/>
          </a:bodyPr>
          <a:lstStyle/>
          <a:p>
            <a:pPr marL="0" indent="0">
              <a:lnSpc>
                <a:spcPct val="110000"/>
              </a:lnSpc>
              <a:buNone/>
            </a:pPr>
            <a:r>
              <a:rPr lang="ja-JP" altLang="en-US" dirty="0" smtClean="0">
                <a:latin typeface="UD デジタル 教科書体 NP-R" panose="02020400000000000000" pitchFamily="18" charset="-128"/>
                <a:ea typeface="UD デジタル 教科書体 NP-R" panose="02020400000000000000" pitchFamily="18" charset="-128"/>
              </a:rPr>
              <a:t>　平成</a:t>
            </a:r>
            <a:r>
              <a:rPr lang="ja-JP" altLang="en-US" dirty="0">
                <a:latin typeface="UD デジタル 教科書体 NP-R" panose="02020400000000000000" pitchFamily="18" charset="-128"/>
                <a:ea typeface="UD デジタル 教科書体 NP-R" panose="02020400000000000000" pitchFamily="18" charset="-128"/>
              </a:rPr>
              <a:t>２５年６月</a:t>
            </a:r>
            <a:r>
              <a:rPr lang="ja-JP" altLang="en-US" dirty="0" smtClean="0">
                <a:latin typeface="UD デジタル 教科書体 NP-R" panose="02020400000000000000" pitchFamily="18" charset="-128"/>
                <a:ea typeface="UD デジタル 教科書体 NP-R" panose="02020400000000000000" pitchFamily="18" charset="-128"/>
              </a:rPr>
              <a:t>成立</a:t>
            </a:r>
            <a:r>
              <a:rPr lang="ja-JP" altLang="en-US" dirty="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平成</a:t>
            </a:r>
            <a:r>
              <a:rPr lang="ja-JP" altLang="en-US" dirty="0">
                <a:latin typeface="UD デジタル 教科書体 NP-R" panose="02020400000000000000" pitchFamily="18" charset="-128"/>
                <a:ea typeface="UD デジタル 教科書体 NP-R" panose="02020400000000000000" pitchFamily="18" charset="-128"/>
              </a:rPr>
              <a:t>２８年４月１日</a:t>
            </a:r>
            <a:r>
              <a:rPr lang="ja-JP" altLang="en-US" dirty="0" smtClean="0">
                <a:latin typeface="UD デジタル 教科書体 NP-R" panose="02020400000000000000" pitchFamily="18" charset="-128"/>
                <a:ea typeface="UD デジタル 教科書体 NP-R" panose="02020400000000000000" pitchFamily="18" charset="-128"/>
              </a:rPr>
              <a:t>施行</a:t>
            </a:r>
            <a:endParaRPr lang="en-US" altLang="ja-JP" sz="1100"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3000" b="1" dirty="0" smtClean="0">
                <a:latin typeface="UD デジタル 教科書体 NP-R" panose="02020400000000000000" pitchFamily="18" charset="-128"/>
                <a:ea typeface="UD デジタル 教科書体 NP-R" panose="02020400000000000000" pitchFamily="18" charset="-128"/>
              </a:rPr>
              <a:t>　　「障害を理由とする差別の解消の推進に関する法律」</a:t>
            </a:r>
            <a:endParaRPr lang="en-US" altLang="ja-JP" sz="3000" b="1"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2400" b="1" dirty="0" smtClean="0">
                <a:latin typeface="UD デジタル 教科書体 NP-R" panose="02020400000000000000" pitchFamily="18" charset="-128"/>
                <a:ea typeface="UD デジタル 教科書体 NP-R" panose="02020400000000000000" pitchFamily="18" charset="-128"/>
              </a:rPr>
              <a:t>　　　　　　　　　　　　　　　　　　　　</a:t>
            </a:r>
            <a:r>
              <a:rPr lang="ja-JP" altLang="en-US" sz="2400" dirty="0" smtClean="0">
                <a:latin typeface="UD デジタル 教科書体 NP-R" panose="02020400000000000000" pitchFamily="18" charset="-128"/>
                <a:ea typeface="UD デジタル 教科書体 NP-R" panose="02020400000000000000" pitchFamily="18" charset="-128"/>
              </a:rPr>
              <a:t>（平成二十五年法律第六十五号）</a:t>
            </a:r>
            <a:endParaRPr lang="en-US" altLang="ja-JP" sz="2400" dirty="0" smtClean="0">
              <a:latin typeface="UD デジタル 教科書体 NP-R" panose="02020400000000000000" pitchFamily="18" charset="-128"/>
              <a:ea typeface="UD デジタル 教科書体 NP-R" panose="02020400000000000000" pitchFamily="18" charset="-128"/>
            </a:endParaRPr>
          </a:p>
        </p:txBody>
      </p:sp>
      <p:sp>
        <p:nvSpPr>
          <p:cNvPr id="5" name="テキスト ボックス 4"/>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14</a:t>
            </a:r>
          </a:p>
        </p:txBody>
      </p:sp>
      <p:sp>
        <p:nvSpPr>
          <p:cNvPr id="4" name="正方形/長方形 3"/>
          <p:cNvSpPr/>
          <p:nvPr/>
        </p:nvSpPr>
        <p:spPr>
          <a:xfrm>
            <a:off x="982662" y="2800762"/>
            <a:ext cx="10006179" cy="3554819"/>
          </a:xfrm>
          <a:prstGeom prst="rect">
            <a:avLst/>
          </a:prstGeom>
        </p:spPr>
        <p:txBody>
          <a:bodyPr wrap="square">
            <a:spAutoFit/>
          </a:bodyPr>
          <a:lstStyle/>
          <a:p>
            <a:pPr>
              <a:lnSpc>
                <a:spcPts val="2700"/>
              </a:lnSpc>
            </a:pPr>
            <a:r>
              <a:rPr lang="ja-JP" altLang="en-US" sz="2200" b="1" dirty="0">
                <a:latin typeface="UD デジタル 教科書体 NP-R" panose="02020400000000000000" pitchFamily="18" charset="-128"/>
                <a:ea typeface="UD デジタル 教科書体 NP-R" panose="02020400000000000000" pitchFamily="18" charset="-128"/>
              </a:rPr>
              <a:t>（目的</a:t>
            </a:r>
            <a:r>
              <a:rPr lang="ja-JP" altLang="en-US" sz="2200" b="1" dirty="0" smtClean="0">
                <a:latin typeface="UD デジタル 教科書体 NP-R" panose="02020400000000000000" pitchFamily="18" charset="-128"/>
                <a:ea typeface="UD デジタル 教科書体 NP-R" panose="02020400000000000000" pitchFamily="18" charset="-128"/>
              </a:rPr>
              <a:t>）</a:t>
            </a:r>
            <a:endParaRPr lang="en-US" altLang="ja-JP" sz="2200" b="1" dirty="0" smtClean="0">
              <a:latin typeface="UD デジタル 教科書体 NP-R" panose="02020400000000000000" pitchFamily="18" charset="-128"/>
              <a:ea typeface="UD デジタル 教科書体 NP-R" panose="02020400000000000000" pitchFamily="18" charset="-128"/>
            </a:endParaRPr>
          </a:p>
          <a:p>
            <a:pPr>
              <a:lnSpc>
                <a:spcPts val="2700"/>
              </a:lnSpc>
            </a:pPr>
            <a:r>
              <a:rPr lang="ja-JP" altLang="en-US" sz="2200" b="1" dirty="0" smtClean="0">
                <a:latin typeface="UD デジタル 教科書体 NP-R" panose="02020400000000000000" pitchFamily="18" charset="-128"/>
                <a:ea typeface="UD デジタル 教科書体 NP-R" panose="02020400000000000000" pitchFamily="18" charset="-128"/>
              </a:rPr>
              <a:t>  </a:t>
            </a:r>
            <a:r>
              <a:rPr lang="ja-JP" altLang="en-US" sz="2200" dirty="0" smtClean="0">
                <a:latin typeface="UD デジタル 教科書体 NP-R" panose="02020400000000000000" pitchFamily="18" charset="-128"/>
                <a:ea typeface="UD デジタル 教科書体 NP-R" panose="02020400000000000000" pitchFamily="18" charset="-128"/>
              </a:rPr>
              <a:t>第１条</a:t>
            </a:r>
            <a:endParaRPr lang="en-US" altLang="ja-JP" sz="2200" dirty="0" smtClean="0">
              <a:latin typeface="UD デジタル 教科書体 NP-R" panose="02020400000000000000" pitchFamily="18" charset="-128"/>
              <a:ea typeface="UD デジタル 教科書体 NP-R" panose="02020400000000000000" pitchFamily="18" charset="-128"/>
            </a:endParaRPr>
          </a:p>
          <a:p>
            <a:pPr>
              <a:lnSpc>
                <a:spcPts val="2700"/>
              </a:lnSpc>
            </a:pPr>
            <a:r>
              <a:rPr lang="ja-JP" altLang="en-US" sz="2200" dirty="0">
                <a:latin typeface="UD デジタル 教科書体 NP-R" panose="02020400000000000000" pitchFamily="18" charset="-128"/>
                <a:ea typeface="UD デジタル 教科書体 NP-R" panose="02020400000000000000" pitchFamily="18" charset="-128"/>
              </a:rPr>
              <a:t>　この法律は、障害者基本法（昭和四十五年法律第八十四号）の基本的な理念にのっとり、全ての障害者が、障害者でない者と等しく、基本的人権を享有する個人としてその尊厳が重んぜられ、その尊厳にふさわしい生活を保障される権利を有することを踏まえ、</a:t>
            </a:r>
            <a:r>
              <a:rPr lang="ja-JP" altLang="en-US" sz="2200" u="sng" dirty="0">
                <a:solidFill>
                  <a:srgbClr val="FF0000"/>
                </a:solidFill>
                <a:latin typeface="UD デジタル 教科書体 NP-R" panose="02020400000000000000" pitchFamily="18" charset="-128"/>
                <a:ea typeface="UD デジタル 教科書体 NP-R" panose="02020400000000000000" pitchFamily="18" charset="-128"/>
              </a:rPr>
              <a:t>障害を理由とする差別の推進に関する基本的な事項</a:t>
            </a:r>
            <a:r>
              <a:rPr lang="ja-JP" altLang="en-US" sz="2200" dirty="0">
                <a:latin typeface="UD デジタル 教科書体 NP-R" panose="02020400000000000000" pitchFamily="18" charset="-128"/>
                <a:ea typeface="UD デジタル 教科書体 NP-R" panose="02020400000000000000" pitchFamily="18" charset="-128"/>
              </a:rPr>
              <a:t>、</a:t>
            </a:r>
            <a:r>
              <a:rPr lang="ja-JP" altLang="en-US" sz="2200" u="sng" dirty="0">
                <a:solidFill>
                  <a:srgbClr val="FF0000"/>
                </a:solidFill>
                <a:latin typeface="UD デジタル 教科書体 NP-R" panose="02020400000000000000" pitchFamily="18" charset="-128"/>
                <a:ea typeface="UD デジタル 教科書体 NP-R" panose="02020400000000000000" pitchFamily="18" charset="-128"/>
              </a:rPr>
              <a:t>行政機関等及び事業者における障害を理由とする差別を解消するための措置等</a:t>
            </a:r>
            <a:r>
              <a:rPr lang="ja-JP" altLang="en-US" sz="2200" dirty="0">
                <a:latin typeface="UD デジタル 教科書体 NP-R" panose="02020400000000000000" pitchFamily="18" charset="-128"/>
                <a:ea typeface="UD デジタル 教科書体 NP-R" panose="02020400000000000000" pitchFamily="18" charset="-128"/>
              </a:rPr>
              <a:t>を定めることにより、障害を理由とする差別の解消を推進し、もって</a:t>
            </a:r>
            <a:r>
              <a:rPr lang="ja-JP" altLang="en-US" sz="2200" b="1" u="sng" dirty="0">
                <a:solidFill>
                  <a:srgbClr val="FF0000"/>
                </a:solidFill>
                <a:latin typeface="UD デジタル 教科書体 NP-R" panose="02020400000000000000" pitchFamily="18" charset="-128"/>
                <a:ea typeface="UD デジタル 教科書体 NP-R" panose="02020400000000000000" pitchFamily="18" charset="-128"/>
              </a:rPr>
              <a:t>全ての国民が、障害の有無によって分け隔てられることなく、相互に人格と個性を尊重し合いながら共生する社会の実現に資することを目的</a:t>
            </a:r>
            <a:r>
              <a:rPr lang="ja-JP" altLang="en-US" sz="2200" dirty="0">
                <a:latin typeface="UD デジタル 教科書体 NP-R" panose="02020400000000000000" pitchFamily="18" charset="-128"/>
                <a:ea typeface="UD デジタル 教科書体 NP-R" panose="02020400000000000000" pitchFamily="18" charset="-128"/>
              </a:rPr>
              <a:t>とする。</a:t>
            </a:r>
            <a:endParaRPr lang="en-US" altLang="ja-JP" sz="22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432383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latin typeface="UD デジタル 教科書体 NP-R" panose="02020400000000000000" pitchFamily="18" charset="-128"/>
                <a:ea typeface="UD デジタル 教科書体 NP-R" panose="02020400000000000000" pitchFamily="18" charset="-128"/>
              </a:rPr>
              <a:t>障害者差別解消法とは</a:t>
            </a:r>
            <a:endParaRPr kumimoji="1" lang="ja-JP" altLang="en-US" b="1" dirty="0">
              <a:latin typeface="UD デジタル 教科書体 NP-R" panose="02020400000000000000" pitchFamily="18" charset="-128"/>
              <a:ea typeface="UD デジタル 教科書体 NP-R" panose="02020400000000000000" pitchFamily="18" charset="-128"/>
            </a:endParaRPr>
          </a:p>
        </p:txBody>
      </p:sp>
      <p:sp>
        <p:nvSpPr>
          <p:cNvPr id="3" name="コンテンツ プレースホルダー 2"/>
          <p:cNvSpPr>
            <a:spLocks noGrp="1"/>
          </p:cNvSpPr>
          <p:nvPr>
            <p:ph idx="1"/>
          </p:nvPr>
        </p:nvSpPr>
        <p:spPr>
          <a:xfrm>
            <a:off x="838200" y="1554479"/>
            <a:ext cx="10515600" cy="4740049"/>
          </a:xfrm>
        </p:spPr>
        <p:txBody>
          <a:bodyPr/>
          <a:lstStyle/>
          <a:p>
            <a:pPr marL="0" indent="0">
              <a:buNone/>
            </a:pPr>
            <a:r>
              <a:rPr kumimoji="1" lang="ja-JP" altLang="en-US" dirty="0" smtClean="0">
                <a:latin typeface="UD デジタル 教科書体 NP-R" panose="02020400000000000000" pitchFamily="18" charset="-128"/>
                <a:ea typeface="UD デジタル 教科書体 NP-R" panose="02020400000000000000" pitchFamily="18" charset="-128"/>
              </a:rPr>
              <a:t>　</a:t>
            </a:r>
            <a:r>
              <a:rPr kumimoji="1" lang="ja-JP" altLang="en-US" sz="3200" dirty="0" smtClean="0">
                <a:latin typeface="UD デジタル 教科書体 NP-R" panose="02020400000000000000" pitchFamily="18" charset="-128"/>
                <a:ea typeface="UD デジタル 教科書体 NP-R" panose="02020400000000000000" pitchFamily="18" charset="-128"/>
              </a:rPr>
              <a:t>障がいの有無に関わらず、互いにその人らしさを認め合いながら共に生きる社会（共生社会）の実現を目指しているもの。</a:t>
            </a:r>
            <a:endParaRPr kumimoji="1" lang="en-US" altLang="ja-JP" sz="3200" dirty="0" smtClean="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u="sng" dirty="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3200" dirty="0" smtClean="0">
                <a:latin typeface="UD デジタル 教科書体 NP-R" panose="02020400000000000000" pitchFamily="18" charset="-128"/>
                <a:ea typeface="UD デジタル 教科書体 NP-R" panose="02020400000000000000" pitchFamily="18" charset="-128"/>
              </a:rPr>
              <a:t>　　</a:t>
            </a:r>
            <a:r>
              <a:rPr kumimoji="1" lang="ja-JP" altLang="en-US" sz="3200" dirty="0" smtClean="0">
                <a:solidFill>
                  <a:srgbClr val="FF0000"/>
                </a:solidFill>
                <a:latin typeface="UD デジタル 教科書体 NP-R" panose="02020400000000000000" pitchFamily="18" charset="-128"/>
                <a:ea typeface="UD デジタル 教科書体 NP-R" panose="02020400000000000000" pitchFamily="18" charset="-128"/>
              </a:rPr>
              <a:t>キーワードは２つ！</a:t>
            </a:r>
            <a:endParaRPr kumimoji="1" lang="en-US" altLang="ja-JP" sz="3200" dirty="0" smtClean="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4" name="角丸四角形 3"/>
          <p:cNvSpPr/>
          <p:nvPr/>
        </p:nvSpPr>
        <p:spPr>
          <a:xfrm>
            <a:off x="1197429" y="4500722"/>
            <a:ext cx="4609011" cy="1593669"/>
          </a:xfrm>
          <a:prstGeom prst="round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b="1" dirty="0" smtClean="0">
                <a:solidFill>
                  <a:schemeClr val="bg1"/>
                </a:solidFill>
                <a:latin typeface="UD デジタル 教科書体 NP-R" panose="02020400000000000000" pitchFamily="18" charset="-128"/>
                <a:ea typeface="UD デジタル 教科書体 NP-R" panose="02020400000000000000" pitchFamily="18" charset="-128"/>
              </a:rPr>
              <a:t>不当な差別的取扱いの禁止</a:t>
            </a:r>
            <a:endParaRPr kumimoji="1" lang="ja-JP" altLang="en-US" sz="3200"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5" name="角丸四角形 4"/>
          <p:cNvSpPr/>
          <p:nvPr/>
        </p:nvSpPr>
        <p:spPr>
          <a:xfrm>
            <a:off x="6281057" y="4500722"/>
            <a:ext cx="4598126" cy="1593669"/>
          </a:xfrm>
          <a:prstGeom prst="roundRect">
            <a:avLst/>
          </a:prstGeom>
          <a:solidFill>
            <a:srgbClr val="FF99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smtClean="0">
                <a:solidFill>
                  <a:schemeClr val="bg1"/>
                </a:solidFill>
                <a:latin typeface="UD デジタル 教科書体 NP-R" panose="02020400000000000000" pitchFamily="18" charset="-128"/>
                <a:ea typeface="UD デジタル 教科書体 NP-R" panose="02020400000000000000" pitchFamily="18" charset="-128"/>
              </a:rPr>
              <a:t>合理的配慮の提供</a:t>
            </a:r>
            <a:endParaRPr kumimoji="1" lang="ja-JP" altLang="en-US" sz="3200"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9" name="テキスト ボックス 8"/>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15</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3952" y="2852936"/>
            <a:ext cx="1341622" cy="1547683"/>
          </a:xfrm>
          <a:prstGeom prst="rect">
            <a:avLst/>
          </a:prstGeom>
        </p:spPr>
      </p:pic>
    </p:spTree>
    <p:extLst>
      <p:ext uri="{BB962C8B-B14F-4D97-AF65-F5344CB8AC3E}">
        <p14:creationId xmlns:p14="http://schemas.microsoft.com/office/powerpoint/2010/main" val="3465518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838200" y="152324"/>
            <a:ext cx="10515600" cy="1325563"/>
          </a:xfrm>
        </p:spPr>
        <p:txBody>
          <a:bodyPr>
            <a:normAutofit/>
          </a:bodyPr>
          <a:lstStyle/>
          <a:p>
            <a:r>
              <a:rPr kumimoji="1" lang="ja-JP" altLang="en-US" sz="4000" b="1" u="sng" dirty="0" smtClean="0">
                <a:solidFill>
                  <a:srgbClr val="FF0000"/>
                </a:solidFill>
                <a:latin typeface="UD デジタル 教科書体 NP-R" panose="02020400000000000000" pitchFamily="18" charset="-128"/>
                <a:ea typeface="UD デジタル 教科書体 NP-R" panose="02020400000000000000" pitchFamily="18" charset="-128"/>
              </a:rPr>
              <a:t>不当な差別的取扱いの禁止</a:t>
            </a:r>
            <a:endParaRPr kumimoji="1" lang="ja-JP" altLang="en-US" sz="4000" b="1" u="sng"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7" name="コンテンツ プレースホルダー 6"/>
          <p:cNvSpPr>
            <a:spLocks noGrp="1"/>
          </p:cNvSpPr>
          <p:nvPr>
            <p:ph idx="1"/>
          </p:nvPr>
        </p:nvSpPr>
        <p:spPr>
          <a:xfrm>
            <a:off x="838200" y="1336431"/>
            <a:ext cx="10515600" cy="5289451"/>
          </a:xfrm>
        </p:spPr>
        <p:txBody>
          <a:bodyPr>
            <a:normAutofit fontScale="92500" lnSpcReduction="20000"/>
          </a:bodyPr>
          <a:lstStyle/>
          <a:p>
            <a:pPr marL="0" indent="0">
              <a:buNone/>
            </a:pPr>
            <a:endParaRPr lang="en-US" altLang="ja-JP" dirty="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dirty="0" smtClean="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dirty="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dirty="0" smtClean="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b="1" dirty="0" smtClean="0">
              <a:solidFill>
                <a:srgbClr val="0070C0"/>
              </a:solidFill>
              <a:latin typeface="UD デジタル 教科書体 NP-R" panose="02020400000000000000" pitchFamily="18" charset="-128"/>
              <a:ea typeface="UD デジタル 教科書体 NP-R" panose="02020400000000000000" pitchFamily="18" charset="-128"/>
            </a:endParaRPr>
          </a:p>
          <a:p>
            <a:pPr marL="0" indent="0">
              <a:buNone/>
            </a:pPr>
            <a:r>
              <a:rPr lang="ja-JP" altLang="en-US" b="1" u="sng" dirty="0" smtClean="0">
                <a:solidFill>
                  <a:srgbClr val="0070C0"/>
                </a:solidFill>
                <a:latin typeface="UD デジタル 教科書体 NP-R" panose="02020400000000000000" pitchFamily="18" charset="-128"/>
                <a:ea typeface="UD デジタル 教科書体 NP-R" panose="02020400000000000000" pitchFamily="18" charset="-128"/>
              </a:rPr>
              <a:t>不当な差別的取扱いの例</a:t>
            </a:r>
            <a:endParaRPr lang="en-US" altLang="ja-JP" b="1" u="sng" dirty="0">
              <a:solidFill>
                <a:srgbClr val="0070C0"/>
              </a:solidFill>
              <a:latin typeface="UD デジタル 教科書体 NP-R" panose="02020400000000000000" pitchFamily="18" charset="-128"/>
              <a:ea typeface="UD デジタル 教科書体 NP-R" panose="02020400000000000000" pitchFamily="18" charset="-128"/>
            </a:endParaRPr>
          </a:p>
          <a:p>
            <a:r>
              <a:rPr lang="ja-JP" altLang="en-US" dirty="0" smtClean="0">
                <a:latin typeface="UD デジタル 教科書体 NP-R" panose="02020400000000000000" pitchFamily="18" charset="-128"/>
                <a:ea typeface="UD デジタル 教科書体 NP-R" panose="02020400000000000000" pitchFamily="18" charset="-128"/>
              </a:rPr>
              <a:t> 障がいを理由としてサービスの提供や入店を</a:t>
            </a:r>
            <a:endParaRPr lang="en-US" altLang="ja-JP"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dirty="0">
                <a:latin typeface="UD デジタル 教科書体 NP-R" panose="02020400000000000000" pitchFamily="18" charset="-128"/>
                <a:ea typeface="UD デジタル 教科書体 NP-R" panose="02020400000000000000" pitchFamily="18" charset="-128"/>
              </a:rPr>
              <a:t>　</a:t>
            </a:r>
            <a:r>
              <a:rPr lang="ja-JP" altLang="en-US" dirty="0" smtClean="0">
                <a:latin typeface="UD デジタル 教科書体 NP-R" panose="02020400000000000000" pitchFamily="18" charset="-128"/>
                <a:ea typeface="UD デジタル 教科書体 NP-R" panose="02020400000000000000" pitchFamily="18" charset="-128"/>
              </a:rPr>
              <a:t>拒否する。</a:t>
            </a:r>
            <a:endParaRPr lang="en-US" altLang="ja-JP" dirty="0" smtClean="0">
              <a:latin typeface="UD デジタル 教科書体 NP-R" panose="02020400000000000000" pitchFamily="18" charset="-128"/>
              <a:ea typeface="UD デジタル 教科書体 NP-R" panose="02020400000000000000" pitchFamily="18" charset="-128"/>
            </a:endParaRPr>
          </a:p>
          <a:p>
            <a:r>
              <a:rPr lang="ja-JP" altLang="en-US" dirty="0" smtClean="0">
                <a:latin typeface="UD デジタル 教科書体 NP-R" panose="02020400000000000000" pitchFamily="18" charset="-128"/>
                <a:ea typeface="UD デジタル 教科書体 NP-R" panose="02020400000000000000" pitchFamily="18" charset="-128"/>
              </a:rPr>
              <a:t> 本人を無視して、介助者や支援者、</a:t>
            </a:r>
            <a:endParaRPr lang="en-US" altLang="ja-JP"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dirty="0">
                <a:latin typeface="UD デジタル 教科書体 NP-R" panose="02020400000000000000" pitchFamily="18" charset="-128"/>
                <a:ea typeface="UD デジタル 教科書体 NP-R" panose="02020400000000000000" pitchFamily="18" charset="-128"/>
              </a:rPr>
              <a:t>　</a:t>
            </a:r>
            <a:r>
              <a:rPr lang="ja-JP" altLang="en-US" dirty="0" smtClean="0">
                <a:latin typeface="UD デジタル 教科書体 NP-R" panose="02020400000000000000" pitchFamily="18" charset="-128"/>
                <a:ea typeface="UD デジタル 教科書体 NP-R" panose="02020400000000000000" pitchFamily="18" charset="-128"/>
              </a:rPr>
              <a:t>付添の人だけに話しかける。</a:t>
            </a:r>
            <a:endParaRPr lang="en-US" altLang="ja-JP" dirty="0" smtClean="0">
              <a:latin typeface="UD デジタル 教科書体 NP-R" panose="02020400000000000000" pitchFamily="18" charset="-128"/>
              <a:ea typeface="UD デジタル 教科書体 NP-R" panose="02020400000000000000" pitchFamily="18" charset="-128"/>
            </a:endParaRPr>
          </a:p>
          <a:p>
            <a:r>
              <a:rPr lang="ja-JP" altLang="en-US" dirty="0" smtClean="0">
                <a:latin typeface="UD デジタル 教科書体 NP-R" panose="02020400000000000000" pitchFamily="18" charset="-128"/>
                <a:ea typeface="UD デジタル 教科書体 NP-R" panose="02020400000000000000" pitchFamily="18" charset="-128"/>
              </a:rPr>
              <a:t> 障がいを理由に付き添い者の同行を</a:t>
            </a:r>
            <a:endParaRPr lang="en-US" altLang="ja-JP"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dirty="0" smtClean="0">
                <a:latin typeface="UD デジタル 教科書体 NP-R" panose="02020400000000000000" pitchFamily="18" charset="-128"/>
                <a:ea typeface="UD デジタル 教科書体 NP-R" panose="02020400000000000000" pitchFamily="18" charset="-128"/>
              </a:rPr>
              <a:t>　求めたり、逆に拒んだりする</a:t>
            </a:r>
            <a:r>
              <a:rPr lang="ja-JP" altLang="en-US" dirty="0">
                <a:latin typeface="UD デジタル 教科書体 NP-R" panose="02020400000000000000" pitchFamily="18" charset="-128"/>
                <a:ea typeface="UD デジタル 教科書体 NP-R" panose="02020400000000000000" pitchFamily="18" charset="-128"/>
              </a:rPr>
              <a:t>。</a:t>
            </a:r>
          </a:p>
          <a:p>
            <a:endParaRPr kumimoji="1" lang="ja-JP" altLang="en-US" dirty="0">
              <a:latin typeface="UD デジタル 教科書体 NP-R" panose="02020400000000000000" pitchFamily="18" charset="-128"/>
              <a:ea typeface="UD デジタル 教科書体 NP-R" panose="02020400000000000000" pitchFamily="18" charset="-128"/>
            </a:endParaRPr>
          </a:p>
        </p:txBody>
      </p:sp>
      <p:pic>
        <p:nvPicPr>
          <p:cNvPr id="3" name="図 2"/>
          <p:cNvPicPr>
            <a:picLocks noChangeAspect="1"/>
          </p:cNvPicPr>
          <p:nvPr/>
        </p:nvPicPr>
        <p:blipFill rotWithShape="1">
          <a:blip r:embed="rId3"/>
          <a:srcRect l="5868" t="2042" r="55577" b="7950"/>
          <a:stretch/>
        </p:blipFill>
        <p:spPr>
          <a:xfrm>
            <a:off x="9635998" y="3352779"/>
            <a:ext cx="1921909" cy="2358705"/>
          </a:xfrm>
          <a:prstGeom prst="roundRect">
            <a:avLst/>
          </a:prstGeom>
        </p:spPr>
      </p:pic>
      <p:pic>
        <p:nvPicPr>
          <p:cNvPr id="4" name="図 3"/>
          <p:cNvPicPr>
            <a:picLocks noChangeAspect="1"/>
          </p:cNvPicPr>
          <p:nvPr/>
        </p:nvPicPr>
        <p:blipFill rotWithShape="1">
          <a:blip r:embed="rId4"/>
          <a:srcRect l="5799" t="2876" r="46844" b="7640"/>
          <a:stretch/>
        </p:blipFill>
        <p:spPr>
          <a:xfrm>
            <a:off x="7104435" y="4262139"/>
            <a:ext cx="2167346" cy="2182828"/>
          </a:xfrm>
          <a:prstGeom prst="roundRect">
            <a:avLst/>
          </a:prstGeom>
        </p:spPr>
      </p:pic>
      <p:sp>
        <p:nvSpPr>
          <p:cNvPr id="5" name="角丸四角形 4"/>
          <p:cNvSpPr/>
          <p:nvPr/>
        </p:nvSpPr>
        <p:spPr>
          <a:xfrm>
            <a:off x="898394" y="1336431"/>
            <a:ext cx="10609971" cy="16750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smtClean="0">
                <a:latin typeface="UD デジタル 教科書体 NP-R" panose="02020400000000000000" pitchFamily="18" charset="-128"/>
                <a:ea typeface="UD デジタル 教科書体 NP-R" panose="02020400000000000000" pitchFamily="18" charset="-128"/>
              </a:rPr>
              <a:t>差別解消法では、国・都道府県・市町村などの役所</a:t>
            </a:r>
            <a:r>
              <a:rPr lang="ja-JP" altLang="en-US" sz="2800" b="1" dirty="0">
                <a:latin typeface="UD デジタル 教科書体 NP-R" panose="02020400000000000000" pitchFamily="18" charset="-128"/>
                <a:ea typeface="UD デジタル 教科書体 NP-R" panose="02020400000000000000" pitchFamily="18" charset="-128"/>
              </a:rPr>
              <a:t>や、会社やお店などの事業者が、障がいの</a:t>
            </a:r>
            <a:r>
              <a:rPr lang="ja-JP" altLang="en-US" sz="2800" b="1" dirty="0" smtClean="0">
                <a:latin typeface="UD デジタル 教科書体 NP-R" panose="02020400000000000000" pitchFamily="18" charset="-128"/>
                <a:ea typeface="UD デジタル 教科書体 NP-R" panose="02020400000000000000" pitchFamily="18" charset="-128"/>
              </a:rPr>
              <a:t>ある方に</a:t>
            </a:r>
            <a:r>
              <a:rPr lang="ja-JP" altLang="en-US" sz="2800" b="1" dirty="0">
                <a:latin typeface="UD デジタル 教科書体 NP-R" panose="02020400000000000000" pitchFamily="18" charset="-128"/>
                <a:ea typeface="UD デジタル 教科書体 NP-R" panose="02020400000000000000" pitchFamily="18" charset="-128"/>
              </a:rPr>
              <a:t>対して、正当な理由なく、</a:t>
            </a:r>
            <a:r>
              <a:rPr lang="ja-JP" altLang="en-US" sz="2800" b="1" dirty="0" smtClean="0">
                <a:latin typeface="UD デジタル 教科書体 NP-R" panose="02020400000000000000" pitchFamily="18" charset="-128"/>
                <a:ea typeface="UD デジタル 教科書体 NP-R" panose="02020400000000000000" pitchFamily="18" charset="-128"/>
              </a:rPr>
              <a:t>障がいを</a:t>
            </a:r>
            <a:r>
              <a:rPr lang="ja-JP" altLang="en-US" sz="2800" b="1" dirty="0">
                <a:latin typeface="UD デジタル 教科書体 NP-R" panose="02020400000000000000" pitchFamily="18" charset="-128"/>
                <a:ea typeface="UD デジタル 教科書体 NP-R" panose="02020400000000000000" pitchFamily="18" charset="-128"/>
              </a:rPr>
              <a:t>理由として差別することを禁止しています。</a:t>
            </a:r>
            <a:endParaRPr lang="en-US" altLang="ja-JP" sz="2800" b="1" dirty="0">
              <a:latin typeface="UD デジタル 教科書体 NP-R" panose="02020400000000000000" pitchFamily="18" charset="-128"/>
              <a:ea typeface="UD デジタル 教科書体 NP-R" panose="02020400000000000000" pitchFamily="18" charset="-128"/>
            </a:endParaRPr>
          </a:p>
        </p:txBody>
      </p:sp>
      <p:sp>
        <p:nvSpPr>
          <p:cNvPr id="10" name="テキスト ボックス 9"/>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16</a:t>
            </a:r>
          </a:p>
        </p:txBody>
      </p:sp>
    </p:spTree>
    <p:extLst>
      <p:ext uri="{BB962C8B-B14F-4D97-AF65-F5344CB8AC3E}">
        <p14:creationId xmlns:p14="http://schemas.microsoft.com/office/powerpoint/2010/main" val="1698954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79967"/>
            <a:ext cx="10515600" cy="1325563"/>
          </a:xfrm>
        </p:spPr>
        <p:txBody>
          <a:bodyPr>
            <a:normAutofit/>
          </a:bodyPr>
          <a:lstStyle/>
          <a:p>
            <a:r>
              <a:rPr kumimoji="1" lang="ja-JP" altLang="en-US" sz="4000" b="1" u="sng" dirty="0" smtClean="0">
                <a:solidFill>
                  <a:srgbClr val="FF0000"/>
                </a:solidFill>
                <a:latin typeface="UD デジタル 教科書体 NP-R" panose="02020400000000000000" pitchFamily="18" charset="-128"/>
                <a:ea typeface="UD デジタル 教科書体 NP-R" panose="02020400000000000000" pitchFamily="18" charset="-128"/>
              </a:rPr>
              <a:t>合理的配慮の提供</a:t>
            </a:r>
            <a:endParaRPr kumimoji="1" lang="ja-JP" altLang="en-US" sz="4000" b="1" u="sng"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3" name="コンテンツ プレースホルダー 2"/>
          <p:cNvSpPr>
            <a:spLocks noGrp="1"/>
          </p:cNvSpPr>
          <p:nvPr>
            <p:ph idx="1"/>
          </p:nvPr>
        </p:nvSpPr>
        <p:spPr>
          <a:xfrm>
            <a:off x="4009293" y="2042564"/>
            <a:ext cx="7344507" cy="4661672"/>
          </a:xfrm>
        </p:spPr>
        <p:txBody>
          <a:bodyPr>
            <a:normAutofit fontScale="77500" lnSpcReduction="20000"/>
          </a:bodyPr>
          <a:lstStyle/>
          <a:p>
            <a:pPr marL="0" indent="0">
              <a:buNone/>
            </a:pPr>
            <a:endParaRPr lang="en-US" altLang="ja-JP" dirty="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dirty="0" smtClean="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dirty="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dirty="0" smtClean="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dirty="0" smtClean="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b="1" dirty="0" smtClean="0">
              <a:solidFill>
                <a:srgbClr val="0070C0"/>
              </a:solidFill>
              <a:latin typeface="UD デジタル 教科書体 NP-R" panose="02020400000000000000" pitchFamily="18" charset="-128"/>
              <a:ea typeface="UD デジタル 教科書体 NP-R" panose="02020400000000000000" pitchFamily="18" charset="-128"/>
            </a:endParaRPr>
          </a:p>
          <a:p>
            <a:pPr marL="0" indent="0">
              <a:buNone/>
            </a:pPr>
            <a:r>
              <a:rPr lang="ja-JP" altLang="en-US" sz="3300" b="1" u="sng" dirty="0" smtClean="0">
                <a:solidFill>
                  <a:srgbClr val="0070C0"/>
                </a:solidFill>
                <a:latin typeface="UD デジタル 教科書体 NP-R" panose="02020400000000000000" pitchFamily="18" charset="-128"/>
                <a:ea typeface="UD デジタル 教科書体 NP-R" panose="02020400000000000000" pitchFamily="18" charset="-128"/>
              </a:rPr>
              <a:t>合理的配慮の例</a:t>
            </a:r>
            <a:endParaRPr lang="en-US" altLang="ja-JP" sz="3300" b="1" u="sng" dirty="0">
              <a:solidFill>
                <a:srgbClr val="0070C0"/>
              </a:solidFill>
              <a:latin typeface="UD デジタル 教科書体 NP-R" panose="02020400000000000000" pitchFamily="18" charset="-128"/>
              <a:ea typeface="UD デジタル 教科書体 NP-R" panose="02020400000000000000" pitchFamily="18" charset="-128"/>
            </a:endParaRPr>
          </a:p>
          <a:p>
            <a:r>
              <a:rPr kumimoji="1" lang="ja-JP" altLang="en-US" sz="3300" dirty="0" smtClean="0">
                <a:latin typeface="UD デジタル 教科書体 NP-R" panose="02020400000000000000" pitchFamily="18" charset="-128"/>
                <a:ea typeface="UD デジタル 教科書体 NP-R" panose="02020400000000000000" pitchFamily="18" charset="-128"/>
              </a:rPr>
              <a:t> 耳や眼が不自由な方に手話や筆談</a:t>
            </a:r>
            <a:r>
              <a:rPr lang="ja-JP" altLang="en-US" sz="3300" dirty="0">
                <a:latin typeface="UD デジタル 教科書体 NP-R" panose="02020400000000000000" pitchFamily="18" charset="-128"/>
                <a:ea typeface="UD デジタル 教科書体 NP-R" panose="02020400000000000000" pitchFamily="18" charset="-128"/>
              </a:rPr>
              <a:t>、</a:t>
            </a:r>
            <a:r>
              <a:rPr kumimoji="1" lang="ja-JP" altLang="en-US" sz="3300" dirty="0" smtClean="0">
                <a:latin typeface="UD デジタル 教科書体 NP-R" panose="02020400000000000000" pitchFamily="18" charset="-128"/>
                <a:ea typeface="UD デジタル 教科書体 NP-R" panose="02020400000000000000" pitchFamily="18" charset="-128"/>
              </a:rPr>
              <a:t>読み上げ</a:t>
            </a:r>
            <a:endParaRPr kumimoji="1" lang="en-US" altLang="ja-JP" sz="3300"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3300" dirty="0">
                <a:latin typeface="UD デジタル 教科書体 NP-R" panose="02020400000000000000" pitchFamily="18" charset="-128"/>
                <a:ea typeface="UD デジタル 教科書体 NP-R" panose="02020400000000000000" pitchFamily="18" charset="-128"/>
              </a:rPr>
              <a:t>　</a:t>
            </a:r>
            <a:r>
              <a:rPr kumimoji="1" lang="ja-JP" altLang="en-US" sz="3300" dirty="0" smtClean="0">
                <a:latin typeface="UD デジタル 教科書体 NP-R" panose="02020400000000000000" pitchFamily="18" charset="-128"/>
                <a:ea typeface="UD デジタル 教科書体 NP-R" panose="02020400000000000000" pitchFamily="18" charset="-128"/>
              </a:rPr>
              <a:t>などを行う。</a:t>
            </a:r>
            <a:endParaRPr lang="en-US" altLang="ja-JP" sz="3300" dirty="0">
              <a:latin typeface="UD デジタル 教科書体 NP-R" panose="02020400000000000000" pitchFamily="18" charset="-128"/>
              <a:ea typeface="UD デジタル 教科書体 NP-R" panose="02020400000000000000" pitchFamily="18" charset="-128"/>
            </a:endParaRPr>
          </a:p>
          <a:p>
            <a:r>
              <a:rPr lang="ja-JP" altLang="en-US" sz="3300" dirty="0" smtClean="0">
                <a:latin typeface="UD デジタル 教科書体 NP-R" panose="02020400000000000000" pitchFamily="18" charset="-128"/>
                <a:ea typeface="UD デジタル 教科書体 NP-R" panose="02020400000000000000" pitchFamily="18" charset="-128"/>
              </a:rPr>
              <a:t> 高いところに置かれた商品などを取って渡す。</a:t>
            </a:r>
            <a:endParaRPr lang="en-US" altLang="ja-JP" sz="3300" dirty="0">
              <a:latin typeface="UD デジタル 教科書体 NP-R" panose="02020400000000000000" pitchFamily="18" charset="-128"/>
              <a:ea typeface="UD デジタル 教科書体 NP-R" panose="02020400000000000000" pitchFamily="18" charset="-128"/>
            </a:endParaRPr>
          </a:p>
          <a:p>
            <a:r>
              <a:rPr lang="ja-JP" altLang="en-US" sz="3300" dirty="0">
                <a:latin typeface="UD デジタル 教科書体 NP-R" panose="02020400000000000000" pitchFamily="18" charset="-128"/>
                <a:ea typeface="UD デジタル 教科書体 NP-R" panose="02020400000000000000" pitchFamily="18" charset="-128"/>
              </a:rPr>
              <a:t> </a:t>
            </a:r>
            <a:r>
              <a:rPr kumimoji="1" lang="ja-JP" altLang="en-US" sz="3300" dirty="0" smtClean="0">
                <a:latin typeface="UD デジタル 教科書体 NP-R" panose="02020400000000000000" pitchFamily="18" charset="-128"/>
                <a:ea typeface="UD デジタル 教科書体 NP-R" panose="02020400000000000000" pitchFamily="18" charset="-128"/>
              </a:rPr>
              <a:t>本人が希望する方法で丁寧でわかりやすい</a:t>
            </a:r>
            <a:endParaRPr kumimoji="1" lang="en-US" altLang="ja-JP" sz="3300"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3300" dirty="0">
                <a:latin typeface="UD デジタル 教科書体 NP-R" panose="02020400000000000000" pitchFamily="18" charset="-128"/>
                <a:ea typeface="UD デジタル 教科書体 NP-R" panose="02020400000000000000" pitchFamily="18" charset="-128"/>
              </a:rPr>
              <a:t>　</a:t>
            </a:r>
            <a:r>
              <a:rPr kumimoji="1" lang="ja-JP" altLang="en-US" sz="3300" dirty="0" smtClean="0">
                <a:latin typeface="UD デジタル 教科書体 NP-R" panose="02020400000000000000" pitchFamily="18" charset="-128"/>
                <a:ea typeface="UD デジタル 教科書体 NP-R" panose="02020400000000000000" pitchFamily="18" charset="-128"/>
              </a:rPr>
              <a:t>説明を</a:t>
            </a:r>
            <a:r>
              <a:rPr lang="ja-JP" altLang="en-US" sz="3300" dirty="0">
                <a:latin typeface="UD デジタル 教科書体 NP-R" panose="02020400000000000000" pitchFamily="18" charset="-128"/>
                <a:ea typeface="UD デジタル 教科書体 NP-R" panose="02020400000000000000" pitchFamily="18" charset="-128"/>
              </a:rPr>
              <a:t>行</a:t>
            </a:r>
            <a:r>
              <a:rPr lang="ja-JP" altLang="en-US" sz="3300" dirty="0" smtClean="0">
                <a:latin typeface="UD デジタル 教科書体 NP-R" panose="02020400000000000000" pitchFamily="18" charset="-128"/>
                <a:ea typeface="UD デジタル 教科書体 NP-R" panose="02020400000000000000" pitchFamily="18" charset="-128"/>
              </a:rPr>
              <a:t>う</a:t>
            </a:r>
            <a:r>
              <a:rPr kumimoji="1" lang="ja-JP" altLang="en-US" sz="3300" dirty="0" smtClean="0">
                <a:latin typeface="UD デジタル 教科書体 NP-R" panose="02020400000000000000" pitchFamily="18" charset="-128"/>
                <a:ea typeface="UD デジタル 教科書体 NP-R" panose="02020400000000000000" pitchFamily="18" charset="-128"/>
              </a:rPr>
              <a:t>。</a:t>
            </a:r>
            <a:endParaRPr kumimoji="1" lang="en-US" altLang="ja-JP" sz="3300" dirty="0" smtClean="0">
              <a:latin typeface="UD デジタル 教科書体 NP-R" panose="02020400000000000000" pitchFamily="18" charset="-128"/>
              <a:ea typeface="UD デジタル 教科書体 NP-R" panose="02020400000000000000" pitchFamily="18" charset="-128"/>
            </a:endParaRPr>
          </a:p>
          <a:p>
            <a:pPr marL="0" indent="0">
              <a:buNone/>
            </a:pPr>
            <a:endParaRPr kumimoji="1" lang="ja-JP" altLang="en-US" dirty="0">
              <a:latin typeface="UD デジタル 教科書体 NP-R" panose="02020400000000000000" pitchFamily="18" charset="-128"/>
              <a:ea typeface="UD デジタル 教科書体 NP-R" panose="02020400000000000000" pitchFamily="18" charset="-128"/>
            </a:endParaRPr>
          </a:p>
        </p:txBody>
      </p:sp>
      <p:pic>
        <p:nvPicPr>
          <p:cNvPr id="6" name="図 5"/>
          <p:cNvPicPr>
            <a:picLocks noChangeAspect="1"/>
          </p:cNvPicPr>
          <p:nvPr/>
        </p:nvPicPr>
        <p:blipFill rotWithShape="1">
          <a:blip r:embed="rId3"/>
          <a:srcRect l="4036" b="6627"/>
          <a:stretch/>
        </p:blipFill>
        <p:spPr>
          <a:xfrm>
            <a:off x="925537" y="3924886"/>
            <a:ext cx="2808514" cy="2779350"/>
          </a:xfrm>
          <a:prstGeom prst="roundRect">
            <a:avLst/>
          </a:prstGeom>
        </p:spPr>
      </p:pic>
      <p:sp>
        <p:nvSpPr>
          <p:cNvPr id="5" name="角丸四角形 4"/>
          <p:cNvSpPr/>
          <p:nvPr/>
        </p:nvSpPr>
        <p:spPr>
          <a:xfrm>
            <a:off x="925537" y="1256060"/>
            <a:ext cx="10609971" cy="24841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latin typeface="UD デジタル 教科書体 NP-R" panose="02020400000000000000" pitchFamily="18" charset="-128"/>
                <a:ea typeface="UD デジタル 教科書体 NP-R" panose="02020400000000000000" pitchFamily="18" charset="-128"/>
              </a:rPr>
              <a:t>障がいのある方は、社会の中にあるバリアによって生活しづらい場合があります。差別解消法では、役所や事業者に対して、障がいのある方から、社会の中にあるバリア（社会的障壁）を取り除くために何らかの対応を必要としているとの意思が伝えられたときに、負担が重すぎない範囲で対応することを求めています。</a:t>
            </a:r>
            <a:endParaRPr lang="en-US" altLang="ja-JP" sz="2600" b="1" dirty="0">
              <a:latin typeface="UD デジタル 教科書体 NP-R" panose="02020400000000000000" pitchFamily="18" charset="-128"/>
              <a:ea typeface="UD デジタル 教科書体 NP-R" panose="02020400000000000000" pitchFamily="18" charset="-128"/>
            </a:endParaRPr>
          </a:p>
        </p:txBody>
      </p:sp>
      <p:sp>
        <p:nvSpPr>
          <p:cNvPr id="11" name="テキスト ボックス 10"/>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17</a:t>
            </a:r>
          </a:p>
        </p:txBody>
      </p:sp>
    </p:spTree>
    <p:extLst>
      <p:ext uri="{BB962C8B-B14F-4D97-AF65-F5344CB8AC3E}">
        <p14:creationId xmlns:p14="http://schemas.microsoft.com/office/powerpoint/2010/main" val="323564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a:spLocks noChangeAspect="1"/>
          </p:cNvSpPr>
          <p:nvPr/>
        </p:nvSpPr>
        <p:spPr>
          <a:xfrm>
            <a:off x="6688999" y="3952520"/>
            <a:ext cx="3759888" cy="1582892"/>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8" name="正方形/長方形 7"/>
          <p:cNvSpPr>
            <a:spLocks noChangeAspect="1"/>
          </p:cNvSpPr>
          <p:nvPr/>
        </p:nvSpPr>
        <p:spPr>
          <a:xfrm>
            <a:off x="1338600" y="3937728"/>
            <a:ext cx="3759888" cy="1582892"/>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2" name="タイトル 1"/>
          <p:cNvSpPr>
            <a:spLocks noGrp="1"/>
          </p:cNvSpPr>
          <p:nvPr>
            <p:ph type="title"/>
          </p:nvPr>
        </p:nvSpPr>
        <p:spPr>
          <a:xfrm>
            <a:off x="569220" y="213810"/>
            <a:ext cx="11050980" cy="1770735"/>
          </a:xfrm>
        </p:spPr>
        <p:txBody>
          <a:bodyPr>
            <a:normAutofit/>
          </a:bodyPr>
          <a:lstStyle/>
          <a:p>
            <a:pPr>
              <a:lnSpc>
                <a:spcPts val="3200"/>
              </a:lnSpc>
            </a:pPr>
            <a:r>
              <a:rPr lang="ja-JP" altLang="en-US" sz="2400" dirty="0" smtClean="0">
                <a:latin typeface="UD デジタル 教科書体 NP-R" panose="02020400000000000000" pitchFamily="18" charset="-128"/>
                <a:ea typeface="UD デジタル 教科書体 NP-R" panose="02020400000000000000" pitchFamily="18" charset="-128"/>
              </a:rPr>
              <a:t>・</a:t>
            </a:r>
            <a:r>
              <a:rPr lang="ja-JP" altLang="en-US" sz="2400" u="sng" dirty="0" smtClean="0">
                <a:solidFill>
                  <a:srgbClr val="FF0000"/>
                </a:solidFill>
                <a:latin typeface="UD デジタル 教科書体 NP-R" panose="02020400000000000000" pitchFamily="18" charset="-128"/>
                <a:ea typeface="UD デジタル 教科書体 NP-R" panose="02020400000000000000" pitchFamily="18" charset="-128"/>
              </a:rPr>
              <a:t>障害者差別解消法で求めている「合理的配慮の提供」</a:t>
            </a:r>
            <a:r>
              <a:rPr lang="ja-JP" altLang="en-US" sz="2400" dirty="0" smtClean="0">
                <a:latin typeface="UD デジタル 教科書体 NP-R" panose="02020400000000000000" pitchFamily="18" charset="-128"/>
                <a:ea typeface="UD デジタル 教科書体 NP-R" panose="02020400000000000000" pitchFamily="18" charset="-128"/>
              </a:rPr>
              <a:t>は、</a:t>
            </a:r>
            <a:r>
              <a:rPr kumimoji="1" lang="ja-JP" altLang="en-US" sz="2400" dirty="0" smtClean="0">
                <a:latin typeface="UD デジタル 教科書体 NP-R" panose="02020400000000000000" pitchFamily="18" charset="-128"/>
                <a:ea typeface="UD デジタル 教科書体 NP-R" panose="02020400000000000000" pitchFamily="18" charset="-128"/>
              </a:rPr>
              <a:t>障がいのある方に　</a:t>
            </a:r>
            <a:r>
              <a:rPr kumimoji="1" lang="en-US" altLang="ja-JP" sz="2400" dirty="0" smtClean="0">
                <a:latin typeface="UD デジタル 教科書体 NP-R" panose="02020400000000000000" pitchFamily="18" charset="-128"/>
                <a:ea typeface="UD デジタル 教科書体 NP-R" panose="02020400000000000000" pitchFamily="18" charset="-128"/>
              </a:rPr>
              <a:t/>
            </a:r>
            <a:br>
              <a:rPr kumimoji="1" lang="en-US" altLang="ja-JP" sz="2400" dirty="0" smtClean="0">
                <a:latin typeface="UD デジタル 教科書体 NP-R" panose="02020400000000000000" pitchFamily="18" charset="-128"/>
                <a:ea typeface="UD デジタル 教科書体 NP-R" panose="02020400000000000000" pitchFamily="18" charset="-128"/>
              </a:rPr>
            </a:br>
            <a:r>
              <a:rPr kumimoji="1" lang="ja-JP" altLang="en-US" sz="2400" dirty="0" smtClean="0">
                <a:latin typeface="UD デジタル 教科書体 NP-R" panose="02020400000000000000" pitchFamily="18" charset="-128"/>
                <a:ea typeface="UD デジタル 教科書体 NP-R" panose="02020400000000000000" pitchFamily="18" charset="-128"/>
              </a:rPr>
              <a:t>　対して</a:t>
            </a:r>
            <a:r>
              <a:rPr kumimoji="1" lang="ja-JP" altLang="en-US" sz="2400" u="sng" dirty="0" smtClean="0">
                <a:solidFill>
                  <a:srgbClr val="FF0000"/>
                </a:solidFill>
                <a:latin typeface="UD デジタル 教科書体 NP-R" panose="02020400000000000000" pitchFamily="18" charset="-128"/>
                <a:ea typeface="UD デジタル 教科書体 NP-R" panose="02020400000000000000" pitchFamily="18" charset="-128"/>
              </a:rPr>
              <a:t>特別扱いをすることではありません。</a:t>
            </a:r>
            <a:r>
              <a:rPr kumimoji="1" lang="en-US" altLang="ja-JP" sz="2400" u="sng" dirty="0" smtClean="0">
                <a:solidFill>
                  <a:srgbClr val="FF0000"/>
                </a:solidFill>
                <a:latin typeface="UD デジタル 教科書体 NP-R" panose="02020400000000000000" pitchFamily="18" charset="-128"/>
                <a:ea typeface="UD デジタル 教科書体 NP-R" panose="02020400000000000000" pitchFamily="18" charset="-128"/>
              </a:rPr>
              <a:t/>
            </a:r>
            <a:br>
              <a:rPr kumimoji="1" lang="en-US" altLang="ja-JP" sz="2400" u="sng" dirty="0" smtClean="0">
                <a:solidFill>
                  <a:srgbClr val="FF0000"/>
                </a:solidFill>
                <a:latin typeface="UD デジタル 教科書体 NP-R" panose="02020400000000000000" pitchFamily="18" charset="-128"/>
                <a:ea typeface="UD デジタル 教科書体 NP-R" panose="02020400000000000000" pitchFamily="18" charset="-128"/>
              </a:rPr>
            </a:br>
            <a:r>
              <a:rPr kumimoji="1" lang="ja-JP" altLang="en-US" sz="2400" dirty="0" smtClean="0">
                <a:latin typeface="UD デジタル 教科書体 NP-R" panose="02020400000000000000" pitchFamily="18" charset="-128"/>
                <a:ea typeface="UD デジタル 教科書体 NP-R" panose="02020400000000000000" pitchFamily="18" charset="-128"/>
              </a:rPr>
              <a:t>・</a:t>
            </a:r>
            <a:r>
              <a:rPr lang="ja-JP" altLang="en-US" sz="2400" dirty="0" smtClean="0">
                <a:latin typeface="UD デジタル 教科書体 NP-R" panose="02020400000000000000" pitchFamily="18" charset="-128"/>
                <a:ea typeface="UD デジタル 教科書体 NP-R" panose="02020400000000000000" pitchFamily="18" charset="-128"/>
              </a:rPr>
              <a:t>同じ社会の中で、</a:t>
            </a:r>
            <a:r>
              <a:rPr kumimoji="1" lang="ja-JP" altLang="en-US" sz="2400" dirty="0" smtClean="0">
                <a:latin typeface="UD デジタル 教科書体 NP-R" panose="02020400000000000000" pitchFamily="18" charset="-128"/>
                <a:ea typeface="UD デジタル 教科書体 NP-R" panose="02020400000000000000" pitchFamily="18" charset="-128"/>
              </a:rPr>
              <a:t>同じように生活するために、必要な手助けを行う、これが</a:t>
            </a:r>
            <a:r>
              <a:rPr kumimoji="1" lang="en-US" altLang="ja-JP" sz="2400" dirty="0" smtClean="0">
                <a:latin typeface="UD デジタル 教科書体 NP-R" panose="02020400000000000000" pitchFamily="18" charset="-128"/>
                <a:ea typeface="UD デジタル 教科書体 NP-R" panose="02020400000000000000" pitchFamily="18" charset="-128"/>
              </a:rPr>
              <a:t/>
            </a:r>
            <a:br>
              <a:rPr kumimoji="1" lang="en-US" altLang="ja-JP" sz="2400" dirty="0" smtClean="0">
                <a:latin typeface="UD デジタル 教科書体 NP-R" panose="02020400000000000000" pitchFamily="18" charset="-128"/>
                <a:ea typeface="UD デジタル 教科書体 NP-R" panose="02020400000000000000" pitchFamily="18" charset="-128"/>
              </a:rPr>
            </a:br>
            <a:r>
              <a:rPr kumimoji="1" lang="ja-JP" altLang="en-US" sz="2400" dirty="0" smtClean="0">
                <a:latin typeface="UD デジタル 教科書体 NP-R" panose="02020400000000000000" pitchFamily="18" charset="-128"/>
                <a:ea typeface="UD デジタル 教科書体 NP-R" panose="02020400000000000000" pitchFamily="18" charset="-128"/>
              </a:rPr>
              <a:t>　根本にあります。</a:t>
            </a:r>
            <a:endParaRPr kumimoji="1" lang="ja-JP" altLang="en-US" sz="2400" dirty="0">
              <a:latin typeface="UD デジタル 教科書体 NP-R" panose="02020400000000000000" pitchFamily="18" charset="-128"/>
              <a:ea typeface="UD デジタル 教科書体 NP-R" panose="02020400000000000000" pitchFamily="18" charset="-128"/>
            </a:endParaRP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9225" y="3108975"/>
            <a:ext cx="1288960" cy="2762058"/>
          </a:xfr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7312" y="3452956"/>
            <a:ext cx="1314813" cy="2434839"/>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9163" y="3952935"/>
            <a:ext cx="1301194" cy="1934861"/>
          </a:xfrm>
          <a:prstGeom prst="rect">
            <a:avLst/>
          </a:prstGeom>
        </p:spPr>
      </p:pic>
      <p:sp>
        <p:nvSpPr>
          <p:cNvPr id="9" name="正方形/長方形 8"/>
          <p:cNvSpPr>
            <a:spLocks noChangeAspect="1"/>
          </p:cNvSpPr>
          <p:nvPr/>
        </p:nvSpPr>
        <p:spPr>
          <a:xfrm>
            <a:off x="9430408" y="5005981"/>
            <a:ext cx="731019" cy="8814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pic>
        <p:nvPicPr>
          <p:cNvPr id="10"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647" y="3156223"/>
            <a:ext cx="1288960" cy="2762058"/>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9862" y="3045430"/>
            <a:ext cx="1314813" cy="2434839"/>
          </a:xfrm>
          <a:prstGeom prst="rect">
            <a:avLst/>
          </a:prstGeom>
        </p:spPr>
      </p:pic>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2198" y="3155219"/>
            <a:ext cx="1301194" cy="1934861"/>
          </a:xfrm>
          <a:prstGeom prst="rect">
            <a:avLst/>
          </a:prstGeom>
        </p:spPr>
      </p:pic>
      <p:sp>
        <p:nvSpPr>
          <p:cNvPr id="15" name="正方形/長方形 14"/>
          <p:cNvSpPr>
            <a:spLocks noChangeAspect="1"/>
          </p:cNvSpPr>
          <p:nvPr/>
        </p:nvSpPr>
        <p:spPr>
          <a:xfrm>
            <a:off x="8206885" y="5415613"/>
            <a:ext cx="731018" cy="477013"/>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6" name="角丸四角形 15"/>
          <p:cNvSpPr/>
          <p:nvPr/>
        </p:nvSpPr>
        <p:spPr>
          <a:xfrm>
            <a:off x="1338600" y="2061697"/>
            <a:ext cx="3925105" cy="10081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000" dirty="0" smtClean="0">
                <a:latin typeface="UD デジタル 教科書体 NP-R" panose="02020400000000000000" pitchFamily="18" charset="-128"/>
                <a:ea typeface="UD デジタル 教科書体 NP-R" panose="02020400000000000000" pitchFamily="18" charset="-128"/>
              </a:rPr>
              <a:t>背の高さの違いにより見ることが出来ない人がいる。</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sp>
        <p:nvSpPr>
          <p:cNvPr id="17" name="右矢印 16"/>
          <p:cNvSpPr/>
          <p:nvPr/>
        </p:nvSpPr>
        <p:spPr>
          <a:xfrm>
            <a:off x="5435131" y="2242197"/>
            <a:ext cx="1011562" cy="647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8" name="角丸四角形 17"/>
          <p:cNvSpPr/>
          <p:nvPr/>
        </p:nvSpPr>
        <p:spPr>
          <a:xfrm>
            <a:off x="6618119" y="2045435"/>
            <a:ext cx="3925105" cy="10081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000" dirty="0" smtClean="0">
                <a:latin typeface="UD デジタル 教科書体 NP-R" panose="02020400000000000000" pitchFamily="18" charset="-128"/>
                <a:ea typeface="UD デジタル 教科書体 NP-R" panose="02020400000000000000" pitchFamily="18" charset="-128"/>
              </a:rPr>
              <a:t>みんな同じ高さから見えるよう必要な分の台を置いてみる。</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sp>
        <p:nvSpPr>
          <p:cNvPr id="3" name="円形吹き出し 2"/>
          <p:cNvSpPr>
            <a:spLocks noChangeAspect="1"/>
          </p:cNvSpPr>
          <p:nvPr/>
        </p:nvSpPr>
        <p:spPr>
          <a:xfrm>
            <a:off x="10303266" y="4387548"/>
            <a:ext cx="1689855" cy="1017890"/>
          </a:xfrm>
          <a:prstGeom prst="wedgeEllipseCallout">
            <a:avLst>
              <a:gd name="adj1" fmla="val -64269"/>
              <a:gd name="adj2" fmla="val 5615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500" dirty="0" smtClean="0">
                <a:latin typeface="UD デジタル 教科書体 NP-R" panose="02020400000000000000" pitchFamily="18" charset="-128"/>
                <a:ea typeface="UD デジタル 教科書体 NP-R" panose="02020400000000000000" pitchFamily="18" charset="-128"/>
              </a:rPr>
              <a:t>必要な配慮の内容は</a:t>
            </a:r>
            <a:endParaRPr kumimoji="1" lang="en-US" altLang="ja-JP" sz="1500" dirty="0" smtClean="0">
              <a:latin typeface="UD デジタル 教科書体 NP-R" panose="02020400000000000000" pitchFamily="18" charset="-128"/>
              <a:ea typeface="UD デジタル 教科書体 NP-R" panose="02020400000000000000" pitchFamily="18" charset="-128"/>
            </a:endParaRPr>
          </a:p>
          <a:p>
            <a:pPr algn="ctr"/>
            <a:r>
              <a:rPr kumimoji="1" lang="ja-JP" altLang="en-US" sz="1500" dirty="0" smtClean="0">
                <a:latin typeface="UD デジタル 教科書体 NP-R" panose="02020400000000000000" pitchFamily="18" charset="-128"/>
                <a:ea typeface="UD デジタル 教科書体 NP-R" panose="02020400000000000000" pitchFamily="18" charset="-128"/>
              </a:rPr>
              <a:t>人それぞれ</a:t>
            </a:r>
            <a:endParaRPr kumimoji="1" lang="ja-JP" altLang="en-US" sz="1500" dirty="0">
              <a:latin typeface="UD デジタル 教科書体 NP-R" panose="02020400000000000000" pitchFamily="18" charset="-128"/>
              <a:ea typeface="UD デジタル 教科書体 NP-R" panose="02020400000000000000" pitchFamily="18" charset="-128"/>
            </a:endParaRPr>
          </a:p>
        </p:txBody>
      </p:sp>
      <p:sp>
        <p:nvSpPr>
          <p:cNvPr id="20" name="テキスト ボックス 19"/>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18</a:t>
            </a:r>
          </a:p>
        </p:txBody>
      </p:sp>
      <p:sp>
        <p:nvSpPr>
          <p:cNvPr id="5" name="正方形/長方形 4"/>
          <p:cNvSpPr/>
          <p:nvPr/>
        </p:nvSpPr>
        <p:spPr>
          <a:xfrm>
            <a:off x="1212037" y="6146220"/>
            <a:ext cx="9857478" cy="523220"/>
          </a:xfrm>
          <a:prstGeom prst="rect">
            <a:avLst/>
          </a:prstGeom>
        </p:spPr>
        <p:txBody>
          <a:bodyPr wrap="square">
            <a:spAutoFit/>
          </a:bodyPr>
          <a:lstStyle/>
          <a:p>
            <a:pPr algn="ctr"/>
            <a:r>
              <a:rPr lang="ja-JP" altLang="ja-JP" sz="2800" b="1" u="sng" dirty="0">
                <a:solidFill>
                  <a:srgbClr val="FF0000"/>
                </a:solidFill>
                <a:latin typeface="UD デジタル 教科書体 NP-R" panose="02020400000000000000" pitchFamily="18" charset="-128"/>
                <a:ea typeface="UD デジタル 教科書体 NP-R" panose="02020400000000000000" pitchFamily="18" charset="-128"/>
              </a:rPr>
              <a:t>障がいのある方それぞれの特性に応じた配慮</a:t>
            </a:r>
            <a:r>
              <a:rPr lang="ja-JP" altLang="ja-JP" sz="2800" dirty="0">
                <a:latin typeface="UD デジタル 教科書体 NP-R" panose="02020400000000000000" pitchFamily="18" charset="-128"/>
                <a:ea typeface="UD デジタル 教科書体 NP-R" panose="02020400000000000000" pitchFamily="18" charset="-128"/>
              </a:rPr>
              <a:t>をお願いします。</a:t>
            </a:r>
            <a:endParaRPr lang="ja-JP" altLang="en-US" sz="28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132613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1750854" y="6435876"/>
            <a:ext cx="441146" cy="400110"/>
          </a:xfrm>
          <a:prstGeom prst="rect">
            <a:avLst/>
          </a:prstGeom>
          <a:noFill/>
        </p:spPr>
        <p:txBody>
          <a:bodyPr wrap="none" rtlCol="0">
            <a:spAutoFit/>
          </a:bodyPr>
          <a:lstStyle/>
          <a:p>
            <a:r>
              <a:rPr kumimoji="1" lang="ja-JP" altLang="en-US" sz="2000"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１</a:t>
            </a:r>
            <a:endParaRPr kumimoji="1" lang="ja-JP" altLang="en-US" sz="20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
        <p:nvSpPr>
          <p:cNvPr id="4" name="角丸四角形 3"/>
          <p:cNvSpPr/>
          <p:nvPr/>
        </p:nvSpPr>
        <p:spPr>
          <a:xfrm>
            <a:off x="1164055" y="2235316"/>
            <a:ext cx="9863887" cy="1905436"/>
          </a:xfrm>
          <a:prstGeom prst="roundRect">
            <a:avLst/>
          </a:prstGeom>
          <a:noFill/>
          <a:ln w="38100" cmpd="sng">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lvl="0">
              <a:lnSpc>
                <a:spcPct val="90000"/>
              </a:lnSpc>
              <a:spcBef>
                <a:spcPts val="1000"/>
              </a:spcBef>
            </a:pPr>
            <a:r>
              <a:rPr lang="ja-JP" altLang="en-US" sz="24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「障がいのある方の人権、人格が尊重され、等しく社会の一員として</a:t>
            </a:r>
            <a:endParaRPr lang="en-US" altLang="ja-JP" sz="24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a:p>
            <a:pPr lvl="0">
              <a:lnSpc>
                <a:spcPct val="90000"/>
              </a:lnSpc>
              <a:spcBef>
                <a:spcPts val="1000"/>
              </a:spcBef>
            </a:pPr>
            <a:r>
              <a:rPr lang="ja-JP" altLang="en-US" sz="24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　生活できる社会の実現」</a:t>
            </a:r>
            <a:endParaRPr lang="en-US" altLang="ja-JP" sz="24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a:p>
            <a:pPr lvl="0">
              <a:lnSpc>
                <a:spcPct val="90000"/>
              </a:lnSpc>
              <a:spcBef>
                <a:spcPts val="1000"/>
              </a:spcBef>
            </a:pPr>
            <a:r>
              <a:rPr lang="ja-JP" altLang="en-US" sz="24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　　～障がいのある方もない方も、ともに生きる社会を目指して</a:t>
            </a:r>
            <a:r>
              <a:rPr lang="ja-JP" altLang="en-US" sz="2400"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a:t>
            </a:r>
            <a:endParaRPr lang="en-US" altLang="ja-JP" sz="24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
        <p:nvSpPr>
          <p:cNvPr id="8" name="テキスト ボックス 7"/>
          <p:cNvSpPr txBox="1"/>
          <p:nvPr/>
        </p:nvSpPr>
        <p:spPr>
          <a:xfrm>
            <a:off x="689154" y="1534292"/>
            <a:ext cx="11061700" cy="507831"/>
          </a:xfrm>
          <a:prstGeom prst="rect">
            <a:avLst/>
          </a:prstGeom>
          <a:noFill/>
        </p:spPr>
        <p:txBody>
          <a:bodyPr wrap="square" rtlCol="0">
            <a:spAutoFit/>
          </a:bodyPr>
          <a:lstStyle/>
          <a:p>
            <a:pPr lvl="0">
              <a:lnSpc>
                <a:spcPct val="90000"/>
              </a:lnSpc>
              <a:spcBef>
                <a:spcPts val="1000"/>
              </a:spcBef>
            </a:pPr>
            <a:r>
              <a:rPr lang="ja-JP" altLang="en-US" sz="3000" b="1" dirty="0">
                <a:solidFill>
                  <a:srgbClr val="FF0000"/>
                </a:solidFill>
                <a:latin typeface="UD デジタル 教科書体 NP-R" panose="02020400000000000000" pitchFamily="18" charset="-128"/>
                <a:ea typeface="UD デジタル 教科書体 NP-R" panose="02020400000000000000" pitchFamily="18" charset="-128"/>
              </a:rPr>
              <a:t>「第５次福島県障がい者計画」（令和４年度～令和１２年度）</a:t>
            </a:r>
            <a:endParaRPr lang="en-US" altLang="ja-JP" sz="3000" b="1"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12" name="楕円 11"/>
          <p:cNvSpPr/>
          <p:nvPr/>
        </p:nvSpPr>
        <p:spPr>
          <a:xfrm>
            <a:off x="2864252" y="4388121"/>
            <a:ext cx="3894192" cy="10287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UD デジタル 教科書体 NP-R" panose="02020400000000000000" pitchFamily="18" charset="-128"/>
                <a:ea typeface="UD デジタル 教科書体 NP-R" panose="02020400000000000000" pitchFamily="18" charset="-128"/>
              </a:rPr>
              <a:t>地域生活への移行支援</a:t>
            </a:r>
            <a:endParaRPr kumimoji="1" lang="ja-JP" altLang="en-US" sz="20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3" name="楕円 12"/>
          <p:cNvSpPr/>
          <p:nvPr/>
        </p:nvSpPr>
        <p:spPr>
          <a:xfrm>
            <a:off x="7064303" y="4388121"/>
            <a:ext cx="3894192" cy="10287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UD デジタル 教科書体 NP-R" panose="02020400000000000000" pitchFamily="18" charset="-128"/>
                <a:ea typeface="UD デジタル 教科書体 NP-R" panose="02020400000000000000" pitchFamily="18" charset="-128"/>
              </a:rPr>
              <a:t>自立した生活を送る</a:t>
            </a:r>
            <a:endParaRPr kumimoji="1" lang="en-US" altLang="ja-JP" sz="2000" dirty="0" smtClean="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2000" dirty="0" smtClean="0">
                <a:solidFill>
                  <a:schemeClr val="tx1"/>
                </a:solidFill>
                <a:latin typeface="UD デジタル 教科書体 NP-R" panose="02020400000000000000" pitchFamily="18" charset="-128"/>
                <a:ea typeface="UD デジタル 教科書体 NP-R" panose="02020400000000000000" pitchFamily="18" charset="-128"/>
              </a:rPr>
              <a:t>ための支援</a:t>
            </a:r>
            <a:endParaRPr kumimoji="1" lang="ja-JP" altLang="en-US" sz="20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4" name="楕円 13"/>
          <p:cNvSpPr/>
          <p:nvPr/>
        </p:nvSpPr>
        <p:spPr>
          <a:xfrm>
            <a:off x="2864252" y="5607231"/>
            <a:ext cx="3894192" cy="10287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UD デジタル 教科書体 NP-R" panose="02020400000000000000" pitchFamily="18" charset="-128"/>
                <a:ea typeface="UD デジタル 教科書体 NP-R" panose="02020400000000000000" pitchFamily="18" charset="-128"/>
              </a:rPr>
              <a:t>活躍できる社会づくり</a:t>
            </a:r>
            <a:endParaRPr kumimoji="1" lang="ja-JP" altLang="en-US" sz="20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5" name="楕円 14"/>
          <p:cNvSpPr/>
          <p:nvPr/>
        </p:nvSpPr>
        <p:spPr>
          <a:xfrm>
            <a:off x="7064303" y="5601953"/>
            <a:ext cx="3894192" cy="10287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UD デジタル 教科書体 NP-R" panose="02020400000000000000" pitchFamily="18" charset="-128"/>
                <a:ea typeface="UD デジタル 教科書体 NP-R" panose="02020400000000000000" pitchFamily="18" charset="-128"/>
              </a:rPr>
              <a:t>安全・安心で差別の</a:t>
            </a:r>
            <a:endParaRPr kumimoji="1" lang="en-US" altLang="ja-JP" sz="2000" dirty="0" smtClean="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2000" dirty="0" smtClean="0">
                <a:solidFill>
                  <a:schemeClr val="tx1"/>
                </a:solidFill>
                <a:latin typeface="UD デジタル 教科書体 NP-R" panose="02020400000000000000" pitchFamily="18" charset="-128"/>
                <a:ea typeface="UD デジタル 教科書体 NP-R" panose="02020400000000000000" pitchFamily="18" charset="-128"/>
              </a:rPr>
              <a:t>ない社会づくり</a:t>
            </a:r>
            <a:endParaRPr kumimoji="1" lang="ja-JP" altLang="en-US" sz="20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6" name="タイトル 1"/>
          <p:cNvSpPr>
            <a:spLocks noGrp="1"/>
          </p:cNvSpPr>
          <p:nvPr>
            <p:ph type="title"/>
          </p:nvPr>
        </p:nvSpPr>
        <p:spPr>
          <a:xfrm>
            <a:off x="-1" y="360000"/>
            <a:ext cx="12192000" cy="900000"/>
          </a:xfrm>
          <a:solidFill>
            <a:schemeClr val="accent5">
              <a:lumMod val="60000"/>
              <a:lumOff val="40000"/>
            </a:schemeClr>
          </a:solidFill>
          <a:ln w="12700">
            <a:noFill/>
          </a:ln>
        </p:spPr>
        <p:txBody>
          <a:bodyPr tIns="0" bIns="0" anchor="ctr" anchorCtr="0">
            <a:normAutofit/>
          </a:bodyPr>
          <a:lstStyle/>
          <a:p>
            <a:r>
              <a:rPr lang="ja-JP" altLang="en-US" b="1" dirty="0" smtClean="0">
                <a:solidFill>
                  <a:schemeClr val="bg1"/>
                </a:solidFill>
                <a:latin typeface="UD デジタル 教科書体 NP-R" panose="02020400000000000000" pitchFamily="18" charset="-128"/>
                <a:ea typeface="UD デジタル 教科書体 NP-R" panose="02020400000000000000" pitchFamily="18" charset="-128"/>
              </a:rPr>
              <a:t>　１ </a:t>
            </a:r>
            <a:r>
              <a:rPr lang="ja-JP" altLang="en-US" b="1" dirty="0">
                <a:solidFill>
                  <a:schemeClr val="bg1"/>
                </a:solidFill>
                <a:latin typeface="UD デジタル 教科書体 NP-R" panose="02020400000000000000" pitchFamily="18" charset="-128"/>
                <a:ea typeface="UD デジタル 教科書体 NP-R" panose="02020400000000000000" pitchFamily="18" charset="-128"/>
              </a:rPr>
              <a:t>はじめに ～福島県の障がい者施策～</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92" y="4293096"/>
            <a:ext cx="1887591" cy="2420888"/>
          </a:xfrm>
          <a:prstGeom prst="rect">
            <a:avLst/>
          </a:prstGeom>
        </p:spPr>
      </p:pic>
    </p:spTree>
    <p:extLst>
      <p:ext uri="{BB962C8B-B14F-4D97-AF65-F5344CB8AC3E}">
        <p14:creationId xmlns:p14="http://schemas.microsoft.com/office/powerpoint/2010/main" val="2792196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399797999"/>
              </p:ext>
            </p:extLst>
          </p:nvPr>
        </p:nvGraphicFramePr>
        <p:xfrm>
          <a:off x="1099458" y="360484"/>
          <a:ext cx="9993084" cy="4968072"/>
        </p:xfrm>
        <a:graphic>
          <a:graphicData uri="http://schemas.openxmlformats.org/drawingml/2006/table">
            <a:tbl>
              <a:tblPr firstRow="1" bandRow="1">
                <a:tableStyleId>{5C22544A-7EE6-4342-B048-85BDC9FD1C3A}</a:tableStyleId>
              </a:tblPr>
              <a:tblGrid>
                <a:gridCol w="2913016">
                  <a:extLst>
                    <a:ext uri="{9D8B030D-6E8A-4147-A177-3AD203B41FA5}">
                      <a16:colId xmlns:a16="http://schemas.microsoft.com/office/drawing/2014/main" val="3763969406"/>
                    </a:ext>
                  </a:extLst>
                </a:gridCol>
                <a:gridCol w="3540034">
                  <a:extLst>
                    <a:ext uri="{9D8B030D-6E8A-4147-A177-3AD203B41FA5}">
                      <a16:colId xmlns:a16="http://schemas.microsoft.com/office/drawing/2014/main" val="1746961003"/>
                    </a:ext>
                  </a:extLst>
                </a:gridCol>
                <a:gridCol w="3540034">
                  <a:extLst>
                    <a:ext uri="{9D8B030D-6E8A-4147-A177-3AD203B41FA5}">
                      <a16:colId xmlns:a16="http://schemas.microsoft.com/office/drawing/2014/main" val="3639857817"/>
                    </a:ext>
                  </a:extLst>
                </a:gridCol>
              </a:tblGrid>
              <a:tr h="1776045">
                <a:tc>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solidFill>
                      <a:srgbClr val="8FAADC"/>
                    </a:solidFill>
                  </a:tcPr>
                </a:tc>
                <a:tc>
                  <a:txBody>
                    <a:bodyPr/>
                    <a:lstStyle/>
                    <a:p>
                      <a:pPr algn="ctr"/>
                      <a:r>
                        <a:rPr kumimoji="1" lang="ja-JP" altLang="en-US" sz="2800" b="1" dirty="0" smtClean="0">
                          <a:latin typeface="UD デジタル 教科書体 NP-R" panose="02020400000000000000" pitchFamily="18" charset="-128"/>
                          <a:ea typeface="UD デジタル 教科書体 NP-R" panose="02020400000000000000" pitchFamily="18" charset="-128"/>
                        </a:rPr>
                        <a:t>不当な差別的取扱い</a:t>
                      </a:r>
                      <a:endParaRPr kumimoji="1" lang="ja-JP" altLang="en-US" sz="2800" b="1" dirty="0">
                        <a:latin typeface="UD デジタル 教科書体 NP-R" panose="02020400000000000000" pitchFamily="18" charset="-128"/>
                        <a:ea typeface="UD デジタル 教科書体 NP-R" panose="02020400000000000000" pitchFamily="18" charset="-128"/>
                      </a:endParaRPr>
                    </a:p>
                  </a:txBody>
                  <a:tcPr anchor="ctr">
                    <a:solidFill>
                      <a:srgbClr val="8FAADC"/>
                    </a:solidFill>
                  </a:tcPr>
                </a:tc>
                <a:tc>
                  <a:txBody>
                    <a:bodyPr/>
                    <a:lstStyle/>
                    <a:p>
                      <a:pPr algn="ctr"/>
                      <a:r>
                        <a:rPr kumimoji="1" lang="ja-JP" altLang="en-US" sz="2800" dirty="0" smtClean="0">
                          <a:latin typeface="UD デジタル 教科書体 NP-R" panose="02020400000000000000" pitchFamily="18" charset="-128"/>
                          <a:ea typeface="UD デジタル 教科書体 NP-R" panose="02020400000000000000" pitchFamily="18" charset="-128"/>
                        </a:rPr>
                        <a:t>障がい者への</a:t>
                      </a:r>
                      <a:endParaRPr kumimoji="1" lang="en-US" altLang="ja-JP" sz="2800" dirty="0" smtClean="0">
                        <a:latin typeface="UD デジタル 教科書体 NP-R" panose="02020400000000000000" pitchFamily="18" charset="-128"/>
                        <a:ea typeface="UD デジタル 教科書体 NP-R" panose="02020400000000000000" pitchFamily="18" charset="-128"/>
                      </a:endParaRPr>
                    </a:p>
                    <a:p>
                      <a:pPr algn="ctr"/>
                      <a:r>
                        <a:rPr kumimoji="1" lang="ja-JP" altLang="en-US" sz="2800" dirty="0" smtClean="0">
                          <a:latin typeface="UD デジタル 教科書体 NP-R" panose="02020400000000000000" pitchFamily="18" charset="-128"/>
                          <a:ea typeface="UD デジタル 教科書体 NP-R" panose="02020400000000000000" pitchFamily="18" charset="-128"/>
                        </a:rPr>
                        <a:t>合理的配慮</a:t>
                      </a:r>
                      <a:endParaRPr kumimoji="1" lang="ja-JP" altLang="en-US" sz="2800" dirty="0">
                        <a:latin typeface="UD デジタル 教科書体 NP-R" panose="02020400000000000000" pitchFamily="18" charset="-128"/>
                        <a:ea typeface="UD デジタル 教科書体 NP-R" panose="02020400000000000000" pitchFamily="18" charset="-128"/>
                      </a:endParaRPr>
                    </a:p>
                  </a:txBody>
                  <a:tcPr anchor="ctr">
                    <a:solidFill>
                      <a:srgbClr val="8FAADC"/>
                    </a:solidFill>
                  </a:tcPr>
                </a:tc>
                <a:extLst>
                  <a:ext uri="{0D108BD9-81ED-4DB2-BD59-A6C34878D82A}">
                    <a16:rowId xmlns:a16="http://schemas.microsoft.com/office/drawing/2014/main" val="3027641441"/>
                  </a:ext>
                </a:extLst>
              </a:tr>
              <a:tr h="1670539">
                <a:tc>
                  <a:txBody>
                    <a:bodyPr/>
                    <a:lstStyle/>
                    <a:p>
                      <a:pPr algn="ctr"/>
                      <a:r>
                        <a:rPr kumimoji="1" lang="ja-JP" altLang="en-US" sz="2800" dirty="0" smtClean="0">
                          <a:latin typeface="UD デジタル 教科書体 NP-R" panose="02020400000000000000" pitchFamily="18" charset="-128"/>
                          <a:ea typeface="UD デジタル 教科書体 NP-R" panose="02020400000000000000" pitchFamily="18" charset="-128"/>
                        </a:rPr>
                        <a:t>国の行政機関・地方公共団体等</a:t>
                      </a:r>
                      <a:endParaRPr kumimoji="1" lang="ja-JP" altLang="en-US" sz="2800"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ja-JP" altLang="en-US" sz="2800" dirty="0" smtClean="0">
                          <a:latin typeface="UD デジタル 教科書体 NP-R" panose="02020400000000000000" pitchFamily="18" charset="-128"/>
                          <a:ea typeface="UD デジタル 教科書体 NP-R" panose="02020400000000000000" pitchFamily="18" charset="-128"/>
                        </a:rPr>
                        <a:t>禁止</a:t>
                      </a:r>
                      <a:endParaRPr kumimoji="1" lang="en-US" altLang="ja-JP" sz="2800" dirty="0" smtClean="0">
                        <a:latin typeface="UD デジタル 教科書体 NP-R" panose="02020400000000000000" pitchFamily="18" charset="-128"/>
                        <a:ea typeface="UD デジタル 教科書体 NP-R" panose="02020400000000000000" pitchFamily="18" charset="-128"/>
                      </a:endParaRPr>
                    </a:p>
                    <a:p>
                      <a:pPr algn="ctr"/>
                      <a:r>
                        <a:rPr kumimoji="1" lang="ja-JP" altLang="en-US" sz="2400" dirty="0" smtClean="0">
                          <a:latin typeface="UD デジタル 教科書体 NP-R" panose="02020400000000000000" pitchFamily="18" charset="-128"/>
                          <a:ea typeface="UD デジタル 教科書体 NP-R" panose="02020400000000000000" pitchFamily="18" charset="-128"/>
                        </a:rPr>
                        <a:t>（してはいけない）</a:t>
                      </a:r>
                      <a:endParaRPr kumimoji="1" lang="ja-JP" altLang="en-US" sz="2400"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ja-JP" altLang="en-US" sz="2800" dirty="0" smtClean="0">
                          <a:latin typeface="UD デジタル 教科書体 NP-R" panose="02020400000000000000" pitchFamily="18" charset="-128"/>
                          <a:ea typeface="UD デジタル 教科書体 NP-R" panose="02020400000000000000" pitchFamily="18" charset="-128"/>
                        </a:rPr>
                        <a:t>法的義務</a:t>
                      </a:r>
                      <a:endParaRPr kumimoji="1" lang="en-US" altLang="ja-JP" sz="2800" dirty="0" smtClean="0">
                        <a:latin typeface="UD デジタル 教科書体 NP-R" panose="02020400000000000000" pitchFamily="18" charset="-128"/>
                        <a:ea typeface="UD デジタル 教科書体 NP-R" panose="02020400000000000000" pitchFamily="18" charset="-128"/>
                      </a:endParaRPr>
                    </a:p>
                    <a:p>
                      <a:pPr algn="ctr"/>
                      <a:r>
                        <a:rPr kumimoji="1" lang="ja-JP" altLang="en-US" sz="2400" dirty="0" smtClean="0">
                          <a:latin typeface="UD デジタル 教科書体 NP-R" panose="02020400000000000000" pitchFamily="18" charset="-128"/>
                          <a:ea typeface="UD デジタル 教科書体 NP-R" panose="02020400000000000000" pitchFamily="18" charset="-128"/>
                        </a:rPr>
                        <a:t>（しなければならない）</a:t>
                      </a:r>
                      <a:endParaRPr kumimoji="1" lang="en-US" altLang="ja-JP" sz="2400" dirty="0" smtClean="0">
                        <a:latin typeface="UD デジタル 教科書体 NP-R" panose="02020400000000000000" pitchFamily="18" charset="-128"/>
                        <a:ea typeface="UD デジタル 教科書体 NP-R" panose="02020400000000000000" pitchFamily="18" charset="-128"/>
                      </a:endParaRPr>
                    </a:p>
                  </a:txBody>
                  <a:tcPr anchor="ctr"/>
                </a:tc>
                <a:extLst>
                  <a:ext uri="{0D108BD9-81ED-4DB2-BD59-A6C34878D82A}">
                    <a16:rowId xmlns:a16="http://schemas.microsoft.com/office/drawing/2014/main" val="263344742"/>
                  </a:ext>
                </a:extLst>
              </a:tr>
              <a:tr h="1521488">
                <a:tc>
                  <a:txBody>
                    <a:bodyPr/>
                    <a:lstStyle/>
                    <a:p>
                      <a:pPr algn="ctr"/>
                      <a:r>
                        <a:rPr kumimoji="1" lang="ja-JP" altLang="en-US" sz="2800" dirty="0" smtClean="0">
                          <a:latin typeface="UD デジタル 教科書体 NP-R" panose="02020400000000000000" pitchFamily="18" charset="-128"/>
                          <a:ea typeface="UD デジタル 教科書体 NP-R" panose="02020400000000000000" pitchFamily="18" charset="-128"/>
                        </a:rPr>
                        <a:t>民間事業者 </a:t>
                      </a:r>
                      <a:r>
                        <a:rPr kumimoji="1" lang="en-US" altLang="ja-JP" sz="2000" dirty="0" smtClean="0">
                          <a:latin typeface="UD デジタル 教科書体 NP-R" panose="02020400000000000000" pitchFamily="18" charset="-128"/>
                          <a:ea typeface="UD デジタル 教科書体 NP-R" panose="02020400000000000000" pitchFamily="18" charset="-128"/>
                        </a:rPr>
                        <a:t>※</a:t>
                      </a:r>
                      <a:r>
                        <a:rPr kumimoji="1" lang="ja-JP" altLang="en-US" sz="2000" dirty="0" smtClean="0">
                          <a:latin typeface="UD デジタル 教科書体 NP-R" panose="02020400000000000000" pitchFamily="18" charset="-128"/>
                          <a:ea typeface="UD デジタル 教科書体 NP-R" panose="02020400000000000000" pitchFamily="18" charset="-128"/>
                        </a:rPr>
                        <a:t>１</a:t>
                      </a:r>
                      <a:endParaRPr kumimoji="1" lang="ja-JP" altLang="en-US" sz="2000"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ja-JP" altLang="en-US" sz="2800" dirty="0" smtClean="0">
                          <a:latin typeface="UD デジタル 教科書体 NP-R" panose="02020400000000000000" pitchFamily="18" charset="-128"/>
                          <a:ea typeface="UD デジタル 教科書体 NP-R" panose="02020400000000000000" pitchFamily="18" charset="-128"/>
                        </a:rPr>
                        <a:t>禁止</a:t>
                      </a:r>
                      <a:endParaRPr kumimoji="1" lang="en-US" altLang="ja-JP" sz="2800" dirty="0" smtClean="0">
                        <a:latin typeface="UD デジタル 教科書体 NP-R" panose="02020400000000000000" pitchFamily="18" charset="-128"/>
                        <a:ea typeface="UD デジタル 教科書体 NP-R" panose="02020400000000000000" pitchFamily="18" charset="-128"/>
                      </a:endParaRPr>
                    </a:p>
                    <a:p>
                      <a:pPr algn="ctr"/>
                      <a:r>
                        <a:rPr kumimoji="1" lang="ja-JP" altLang="en-US" sz="2400" dirty="0" smtClean="0">
                          <a:latin typeface="UD デジタル 教科書体 NP-R" panose="02020400000000000000" pitchFamily="18" charset="-128"/>
                          <a:ea typeface="UD デジタル 教科書体 NP-R" panose="02020400000000000000" pitchFamily="18" charset="-128"/>
                        </a:rPr>
                        <a:t>（してはいけない）</a:t>
                      </a:r>
                      <a:endParaRPr kumimoji="1" lang="ja-JP" altLang="en-US" sz="2400"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ja-JP" altLang="en-US" sz="2800" dirty="0" smtClean="0">
                          <a:solidFill>
                            <a:srgbClr val="FF0000"/>
                          </a:solidFill>
                          <a:latin typeface="UD デジタル 教科書体 NP-R" panose="02020400000000000000" pitchFamily="18" charset="-128"/>
                          <a:ea typeface="UD デジタル 教科書体 NP-R" panose="02020400000000000000" pitchFamily="18" charset="-128"/>
                        </a:rPr>
                        <a:t>法的義務</a:t>
                      </a:r>
                      <a:endParaRPr kumimoji="1" lang="en-US" altLang="ja-JP" sz="2800" dirty="0" smtClean="0">
                        <a:solidFill>
                          <a:srgbClr val="FF0000"/>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2400" dirty="0" smtClean="0">
                          <a:solidFill>
                            <a:srgbClr val="FF0000"/>
                          </a:solidFill>
                          <a:latin typeface="UD デジタル 教科書体 NP-R" panose="02020400000000000000" pitchFamily="18" charset="-128"/>
                          <a:ea typeface="UD デジタル 教科書体 NP-R" panose="02020400000000000000" pitchFamily="18" charset="-128"/>
                        </a:rPr>
                        <a:t>（しなければならない）</a:t>
                      </a:r>
                      <a:endParaRPr kumimoji="1" lang="ja-JP" altLang="en-US" sz="2000" dirty="0">
                        <a:solidFill>
                          <a:srgbClr val="FF0000"/>
                        </a:solidFill>
                        <a:latin typeface="UD デジタル 教科書体 NP-R" panose="02020400000000000000" pitchFamily="18" charset="-128"/>
                        <a:ea typeface="UD デジタル 教科書体 NP-R" panose="02020400000000000000" pitchFamily="18" charset="-128"/>
                      </a:endParaRPr>
                    </a:p>
                  </a:txBody>
                  <a:tcPr anchor="ctr"/>
                </a:tc>
                <a:extLst>
                  <a:ext uri="{0D108BD9-81ED-4DB2-BD59-A6C34878D82A}">
                    <a16:rowId xmlns:a16="http://schemas.microsoft.com/office/drawing/2014/main" val="237496549"/>
                  </a:ext>
                </a:extLst>
              </a:tr>
            </a:tbl>
          </a:graphicData>
        </a:graphic>
      </p:graphicFrame>
      <p:sp>
        <p:nvSpPr>
          <p:cNvPr id="3" name="テキスト ボックス 2"/>
          <p:cNvSpPr txBox="1"/>
          <p:nvPr/>
        </p:nvSpPr>
        <p:spPr>
          <a:xfrm>
            <a:off x="1099458" y="5328556"/>
            <a:ext cx="9428117" cy="1431161"/>
          </a:xfrm>
          <a:prstGeom prst="rect">
            <a:avLst/>
          </a:prstGeom>
          <a:noFill/>
        </p:spPr>
        <p:txBody>
          <a:bodyPr wrap="square" rtlCol="0">
            <a:spAutoFit/>
          </a:bodyPr>
          <a:lstStyle/>
          <a:p>
            <a:pPr>
              <a:lnSpc>
                <a:spcPct val="150000"/>
              </a:lnSpc>
            </a:pPr>
            <a:r>
              <a:rPr kumimoji="1" lang="en-US" altLang="ja-JP" sz="2000" dirty="0" smtClean="0">
                <a:latin typeface="UD デジタル 教科書体 NP-R" panose="02020400000000000000" pitchFamily="18" charset="-128"/>
                <a:ea typeface="UD デジタル 教科書体 NP-R" panose="02020400000000000000" pitchFamily="18" charset="-128"/>
              </a:rPr>
              <a:t>※</a:t>
            </a:r>
            <a:r>
              <a:rPr kumimoji="1" lang="ja-JP" altLang="en-US" sz="2000" dirty="0" smtClean="0">
                <a:latin typeface="UD デジタル 教科書体 NP-R" panose="02020400000000000000" pitchFamily="18" charset="-128"/>
                <a:ea typeface="UD デジタル 教科書体 NP-R" panose="02020400000000000000" pitchFamily="18" charset="-128"/>
              </a:rPr>
              <a:t>１</a:t>
            </a:r>
            <a:r>
              <a:rPr kumimoji="1" lang="en-US" altLang="ja-JP" sz="2000" dirty="0" smtClean="0">
                <a:latin typeface="UD デジタル 教科書体 NP-R" panose="02020400000000000000" pitchFamily="18" charset="-128"/>
                <a:ea typeface="UD デジタル 教科書体 NP-R" panose="02020400000000000000" pitchFamily="18" charset="-128"/>
              </a:rPr>
              <a:t> </a:t>
            </a:r>
            <a:r>
              <a:rPr kumimoji="1" lang="ja-JP" altLang="en-US" sz="2000" dirty="0" smtClean="0">
                <a:latin typeface="UD デジタル 教科書体 NP-R" panose="02020400000000000000" pitchFamily="18" charset="-128"/>
                <a:ea typeface="UD デジタル 教科書体 NP-R" panose="02020400000000000000" pitchFamily="18" charset="-128"/>
              </a:rPr>
              <a:t>民間事業者には、個人事業者、ＮＰＯ等の非営利事業者も含みます。</a:t>
            </a:r>
            <a:endParaRPr kumimoji="1" lang="en-US" altLang="ja-JP" sz="2000" dirty="0" smtClean="0">
              <a:latin typeface="UD デジタル 教科書体 NP-R" panose="02020400000000000000" pitchFamily="18" charset="-128"/>
              <a:ea typeface="UD デジタル 教科書体 NP-R" panose="02020400000000000000" pitchFamily="18" charset="-128"/>
            </a:endParaRPr>
          </a:p>
          <a:p>
            <a:pPr>
              <a:lnSpc>
                <a:spcPct val="150000"/>
              </a:lnSpc>
            </a:pPr>
            <a:r>
              <a:rPr kumimoji="1" lang="en-US" altLang="ja-JP" sz="2000" dirty="0" smtClean="0">
                <a:latin typeface="UD デジタル 教科書体 NP-R" panose="02020400000000000000" pitchFamily="18" charset="-128"/>
                <a:ea typeface="UD デジタル 教科書体 NP-R" panose="02020400000000000000" pitchFamily="18" charset="-128"/>
              </a:rPr>
              <a:t>※</a:t>
            </a:r>
            <a:r>
              <a:rPr kumimoji="1" lang="ja-JP" altLang="en-US" sz="2000" dirty="0" smtClean="0">
                <a:latin typeface="UD デジタル 教科書体 NP-R" panose="02020400000000000000" pitchFamily="18" charset="-128"/>
                <a:ea typeface="UD デジタル 教科書体 NP-R" panose="02020400000000000000" pitchFamily="18" charset="-128"/>
              </a:rPr>
              <a:t>２ 令和３年</a:t>
            </a:r>
            <a:r>
              <a:rPr lang="ja-JP" altLang="en-US" sz="2000" dirty="0" smtClean="0">
                <a:latin typeface="UD デジタル 教科書体 NP-R" panose="02020400000000000000" pitchFamily="18" charset="-128"/>
                <a:ea typeface="UD デジタル 教科書体 NP-R" panose="02020400000000000000" pitchFamily="18" charset="-128"/>
              </a:rPr>
              <a:t>５月、改正障害者</a:t>
            </a:r>
            <a:r>
              <a:rPr lang="ja-JP" altLang="en-US" sz="2000" dirty="0">
                <a:latin typeface="UD デジタル 教科書体 NP-R" panose="02020400000000000000" pitchFamily="18" charset="-128"/>
                <a:ea typeface="UD デジタル 教科書体 NP-R" panose="02020400000000000000" pitchFamily="18" charset="-128"/>
              </a:rPr>
              <a:t>差別</a:t>
            </a:r>
            <a:r>
              <a:rPr lang="ja-JP" altLang="en-US" sz="2000" dirty="0" smtClean="0">
                <a:latin typeface="UD デジタル 教科書体 NP-R" panose="02020400000000000000" pitchFamily="18" charset="-128"/>
                <a:ea typeface="UD デジタル 教科書体 NP-R" panose="02020400000000000000" pitchFamily="18" charset="-128"/>
              </a:rPr>
              <a:t>解消法の成立により、「努力義務」から変更。</a:t>
            </a:r>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nSpc>
                <a:spcPct val="150000"/>
              </a:lnSpc>
            </a:pPr>
            <a:r>
              <a:rPr lang="ja-JP" altLang="en-US" dirty="0" smtClean="0">
                <a:latin typeface="UD デジタル 教科書体 NP-R" panose="02020400000000000000" pitchFamily="18" charset="-128"/>
                <a:ea typeface="UD デジタル 教科書体 NP-R" panose="02020400000000000000" pitchFamily="18" charset="-128"/>
              </a:rPr>
              <a:t>　　　　　　　　　　　　　　　　　　　　　　　　</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改正法は</a:t>
            </a:r>
            <a:r>
              <a:rPr lang="ja-JP" altLang="en-US" u="sng" dirty="0" smtClean="0">
                <a:latin typeface="UD デジタル 教科書体 NP-R" panose="02020400000000000000" pitchFamily="18" charset="-128"/>
                <a:ea typeface="UD デジタル 教科書体 NP-R" panose="02020400000000000000" pitchFamily="18" charset="-128"/>
              </a:rPr>
              <a:t>令和６年４月１日</a:t>
            </a:r>
            <a:r>
              <a:rPr lang="ja-JP" altLang="en-US" dirty="0" smtClean="0">
                <a:latin typeface="UD デジタル 教科書体 NP-R" panose="02020400000000000000" pitchFamily="18" charset="-128"/>
                <a:ea typeface="UD デジタル 教科書体 NP-R" panose="02020400000000000000" pitchFamily="18" charset="-128"/>
              </a:rPr>
              <a:t>施行</a:t>
            </a:r>
            <a:r>
              <a:rPr lang="en-US" altLang="ja-JP" dirty="0" smtClean="0">
                <a:latin typeface="UD デジタル 教科書体 NP-R" panose="02020400000000000000" pitchFamily="18" charset="-128"/>
                <a:ea typeface="UD デジタル 教科書体 NP-R" panose="02020400000000000000" pitchFamily="18" charset="-128"/>
              </a:rPr>
              <a:t>〉</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5" name="テキスト ボックス 4"/>
          <p:cNvSpPr txBox="1"/>
          <p:nvPr/>
        </p:nvSpPr>
        <p:spPr>
          <a:xfrm>
            <a:off x="10012178" y="4044461"/>
            <a:ext cx="697627" cy="400110"/>
          </a:xfrm>
          <a:prstGeom prst="rect">
            <a:avLst/>
          </a:prstGeom>
          <a:noFill/>
        </p:spPr>
        <p:txBody>
          <a:bodyPr wrap="none" rtlCol="0">
            <a:spAutoFit/>
          </a:bodyPr>
          <a:lstStyle/>
          <a:p>
            <a:r>
              <a:rPr kumimoji="1" lang="en-US" altLang="ja-JP" sz="2000" dirty="0" smtClean="0">
                <a:latin typeface="UD デジタル 教科書体 NP-R" panose="02020400000000000000" pitchFamily="18" charset="-128"/>
                <a:ea typeface="UD デジタル 教科書体 NP-R" panose="02020400000000000000" pitchFamily="18" charset="-128"/>
              </a:rPr>
              <a:t>※</a:t>
            </a:r>
            <a:r>
              <a:rPr kumimoji="1" lang="ja-JP" altLang="en-US" sz="2000" dirty="0" smtClean="0">
                <a:latin typeface="UD デジタル 教科書体 NP-R" panose="02020400000000000000" pitchFamily="18" charset="-128"/>
                <a:ea typeface="UD デジタル 教科書体 NP-R" panose="02020400000000000000" pitchFamily="18" charset="-128"/>
              </a:rPr>
              <a:t>２</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sp>
        <p:nvSpPr>
          <p:cNvPr id="7" name="テキスト ボックス 6"/>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19</a:t>
            </a:r>
          </a:p>
        </p:txBody>
      </p:sp>
    </p:spTree>
    <p:extLst>
      <p:ext uri="{BB962C8B-B14F-4D97-AF65-F5344CB8AC3E}">
        <p14:creationId xmlns:p14="http://schemas.microsoft.com/office/powerpoint/2010/main" val="3105550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360000"/>
            <a:ext cx="12192000" cy="1195754"/>
          </a:xfrm>
          <a:solidFill>
            <a:srgbClr val="8FAADC"/>
          </a:solidFill>
          <a:ln w="12700">
            <a:noFill/>
          </a:ln>
        </p:spPr>
        <p:txBody>
          <a:bodyPr>
            <a:normAutofit fontScale="90000"/>
          </a:bodyPr>
          <a:lstStyle/>
          <a:p>
            <a:r>
              <a:rPr lang="ja-JP" altLang="en-US" b="1" dirty="0" smtClean="0">
                <a:solidFill>
                  <a:schemeClr val="bg1"/>
                </a:solidFill>
                <a:latin typeface="UD デジタル 教科書体 NP-R" panose="02020400000000000000" pitchFamily="18" charset="-128"/>
                <a:ea typeface="UD デジタル 教科書体 NP-R" panose="02020400000000000000" pitchFamily="18" charset="-128"/>
              </a:rPr>
              <a:t>　６ 障がい特性と私たちができること</a:t>
            </a:r>
            <a:r>
              <a:rPr lang="en-US" altLang="ja-JP" b="1" dirty="0" smtClean="0">
                <a:solidFill>
                  <a:schemeClr val="bg1"/>
                </a:solidFill>
                <a:latin typeface="UD デジタル 教科書体 NP-R" panose="02020400000000000000" pitchFamily="18" charset="-128"/>
                <a:ea typeface="UD デジタル 教科書体 NP-R" panose="02020400000000000000" pitchFamily="18" charset="-128"/>
              </a:rPr>
              <a:t/>
            </a:r>
            <a:br>
              <a:rPr lang="en-US" altLang="ja-JP" b="1" dirty="0" smtClean="0">
                <a:solidFill>
                  <a:schemeClr val="bg1"/>
                </a:solidFill>
                <a:latin typeface="UD デジタル 教科書体 NP-R" panose="02020400000000000000" pitchFamily="18" charset="-128"/>
                <a:ea typeface="UD デジタル 教科書体 NP-R" panose="02020400000000000000" pitchFamily="18" charset="-128"/>
              </a:rPr>
            </a:br>
            <a:r>
              <a:rPr lang="ja-JP" altLang="en-US" b="1" dirty="0" smtClean="0">
                <a:solidFill>
                  <a:schemeClr val="bg1"/>
                </a:solidFill>
                <a:latin typeface="UD デジタル 教科書体 NP-R" panose="02020400000000000000" pitchFamily="18" charset="-128"/>
                <a:ea typeface="UD デジタル 教科書体 NP-R" panose="02020400000000000000" pitchFamily="18" charset="-128"/>
              </a:rPr>
              <a:t>　　　</a:t>
            </a:r>
            <a:r>
              <a:rPr lang="ja-JP" altLang="en-US" sz="3100" b="1" dirty="0" smtClean="0">
                <a:solidFill>
                  <a:schemeClr val="bg1"/>
                </a:solidFill>
                <a:latin typeface="UD デジタル 教科書体 NP-R" panose="02020400000000000000" pitchFamily="18" charset="-128"/>
                <a:ea typeface="UD デジタル 教科書体 NP-R" panose="02020400000000000000" pitchFamily="18" charset="-128"/>
              </a:rPr>
              <a:t>～合理的配慮事例に関する動画から～</a:t>
            </a:r>
            <a:endParaRPr kumimoji="1" lang="ja-JP" altLang="en-US" sz="3100"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6" name="テキスト ボックス 5"/>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20</a:t>
            </a:r>
            <a:endParaRPr lang="en-US" altLang="ja-JP" sz="2000" dirty="0" smtClean="0">
              <a:latin typeface="UD デジタル 教科書体 NP-R" panose="02020400000000000000" pitchFamily="18" charset="-128"/>
              <a:ea typeface="UD デジタル 教科書体 NP-R" panose="02020400000000000000" pitchFamily="18" charset="-128"/>
            </a:endParaRPr>
          </a:p>
        </p:txBody>
      </p:sp>
      <p:sp>
        <p:nvSpPr>
          <p:cNvPr id="2" name="テキスト ボックス 1"/>
          <p:cNvSpPr txBox="1"/>
          <p:nvPr/>
        </p:nvSpPr>
        <p:spPr>
          <a:xfrm>
            <a:off x="6534425" y="6298762"/>
            <a:ext cx="4083169" cy="338554"/>
          </a:xfrm>
          <a:prstGeom prst="rect">
            <a:avLst/>
          </a:prstGeom>
          <a:noFill/>
        </p:spPr>
        <p:txBody>
          <a:bodyPr wrap="none" rtlCol="0">
            <a:spAutoFit/>
          </a:bodyPr>
          <a:lstStyle/>
          <a:p>
            <a:r>
              <a:rPr lang="en-US" altLang="ja-JP" sz="1600" dirty="0" smtClean="0">
                <a:latin typeface="UD デジタル 教科書体 NP-R" panose="02020400000000000000" pitchFamily="18" charset="-128"/>
                <a:ea typeface="UD デジタル 教科書体 NP-R" panose="02020400000000000000" pitchFamily="18" charset="-128"/>
              </a:rPr>
              <a:t>※</a:t>
            </a:r>
            <a:r>
              <a:rPr lang="ja-JP" altLang="en-US" sz="1600" dirty="0" smtClean="0">
                <a:latin typeface="UD デジタル 教科書体 NP-R" panose="02020400000000000000" pitchFamily="18" charset="-128"/>
                <a:ea typeface="UD デジタル 教科書体 NP-R" panose="02020400000000000000" pitchFamily="18" charset="-128"/>
              </a:rPr>
              <a:t>福島県</a:t>
            </a:r>
            <a:r>
              <a:rPr lang="en-US" altLang="ja-JP" sz="1600" dirty="0" smtClean="0">
                <a:latin typeface="UD デジタル 教科書体 NP-R" panose="02020400000000000000" pitchFamily="18" charset="-128"/>
                <a:ea typeface="UD デジタル 教科書体 NP-R" panose="02020400000000000000" pitchFamily="18" charset="-128"/>
              </a:rPr>
              <a:t>『</a:t>
            </a:r>
            <a:r>
              <a:rPr lang="ja-JP" altLang="en-US" sz="1600" dirty="0" smtClean="0">
                <a:latin typeface="UD デジタル 教科書体 NP-R" panose="02020400000000000000" pitchFamily="18" charset="-128"/>
                <a:ea typeface="UD デジタル 教科書体 NP-R" panose="02020400000000000000" pitchFamily="18" charset="-128"/>
              </a:rPr>
              <a:t>合理的配慮ガイドブック</a:t>
            </a:r>
            <a:r>
              <a:rPr lang="en-US" altLang="ja-JP" sz="1600" dirty="0" smtClean="0">
                <a:latin typeface="UD デジタル 教科書体 NP-R" panose="02020400000000000000" pitchFamily="18" charset="-128"/>
                <a:ea typeface="UD デジタル 教科書体 NP-R" panose="02020400000000000000" pitchFamily="18" charset="-128"/>
              </a:rPr>
              <a:t>』</a:t>
            </a:r>
            <a:r>
              <a:rPr lang="ja-JP" altLang="en-US" sz="1600" dirty="0" smtClean="0">
                <a:latin typeface="UD デジタル 教科書体 NP-R" panose="02020400000000000000" pitchFamily="18" charset="-128"/>
                <a:ea typeface="UD デジタル 教科書体 NP-R" panose="02020400000000000000" pitchFamily="18" charset="-128"/>
              </a:rPr>
              <a:t>より</a:t>
            </a:r>
            <a:endParaRPr lang="en-US" altLang="ja-JP" sz="1600" dirty="0">
              <a:latin typeface="UD デジタル 教科書体 NP-R" panose="02020400000000000000" pitchFamily="18" charset="-128"/>
              <a:ea typeface="UD デジタル 教科書体 NP-R" panose="02020400000000000000" pitchFamily="18" charset="-128"/>
            </a:endParaRPr>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78" y="1637417"/>
            <a:ext cx="3151051" cy="4579681"/>
          </a:xfrm>
          <a:prstGeom prst="rect">
            <a:avLst/>
          </a:prstGeom>
        </p:spPr>
      </p:pic>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2409" y="1637417"/>
            <a:ext cx="3166128" cy="4579681"/>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0142" y="1637417"/>
            <a:ext cx="3167452" cy="4579681"/>
          </a:xfrm>
          <a:prstGeom prst="rect">
            <a:avLst/>
          </a:prstGeom>
        </p:spPr>
      </p:pic>
    </p:spTree>
    <p:extLst>
      <p:ext uri="{BB962C8B-B14F-4D97-AF65-F5344CB8AC3E}">
        <p14:creationId xmlns:p14="http://schemas.microsoft.com/office/powerpoint/2010/main" val="2143788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4884" y="4897641"/>
            <a:ext cx="4100478" cy="1804684"/>
          </a:xfrm>
          <a:prstGeom prst="rect">
            <a:avLst/>
          </a:prstGeom>
        </p:spPr>
      </p:pic>
      <p:sp>
        <p:nvSpPr>
          <p:cNvPr id="2" name="タイトル 1"/>
          <p:cNvSpPr>
            <a:spLocks noGrp="1"/>
          </p:cNvSpPr>
          <p:nvPr>
            <p:ph type="title"/>
          </p:nvPr>
        </p:nvSpPr>
        <p:spPr>
          <a:xfrm>
            <a:off x="0" y="360000"/>
            <a:ext cx="12193200" cy="900000"/>
          </a:xfrm>
          <a:solidFill>
            <a:schemeClr val="accent5">
              <a:lumMod val="60000"/>
              <a:lumOff val="40000"/>
            </a:schemeClr>
          </a:solidFill>
          <a:ln w="12700">
            <a:noFill/>
          </a:ln>
        </p:spPr>
        <p:txBody>
          <a:bodyPr wrap="none" tIns="0" bIns="72000" anchor="ctr" anchorCtr="0">
            <a:normAutofit/>
          </a:bodyPr>
          <a:lstStyle/>
          <a:p>
            <a:pPr>
              <a:lnSpc>
                <a:spcPct val="100000"/>
              </a:lnSpc>
            </a:pPr>
            <a:r>
              <a:rPr kumimoji="1" lang="ja-JP" altLang="en-US" b="1" dirty="0" smtClean="0">
                <a:solidFill>
                  <a:schemeClr val="bg1"/>
                </a:solidFill>
                <a:latin typeface="UD デジタル 教科書体 NP-R" panose="02020400000000000000" pitchFamily="18" charset="-128"/>
                <a:ea typeface="UD デジタル 教科書体 NP-R" panose="02020400000000000000" pitchFamily="18" charset="-128"/>
              </a:rPr>
              <a:t>　７ 福島県からのお知らせ</a:t>
            </a:r>
            <a:endParaRPr kumimoji="1" lang="ja-JP" altLang="en-US"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3" name="コンテンツ プレースホルダー 2"/>
          <p:cNvSpPr>
            <a:spLocks noGrp="1"/>
          </p:cNvSpPr>
          <p:nvPr>
            <p:ph idx="1"/>
          </p:nvPr>
        </p:nvSpPr>
        <p:spPr>
          <a:xfrm>
            <a:off x="1054025" y="2216263"/>
            <a:ext cx="10621108" cy="1509207"/>
          </a:xfrm>
        </p:spPr>
        <p:txBody>
          <a:bodyPr>
            <a:normAutofit/>
          </a:bodyPr>
          <a:lstStyle/>
          <a:p>
            <a:pPr marL="0" indent="0">
              <a:buNone/>
            </a:pPr>
            <a:r>
              <a:rPr kumimoji="1" lang="ja-JP" altLang="en-US" sz="3600" dirty="0" smtClean="0">
                <a:latin typeface="UD デジタル 教科書体 NP-R" panose="02020400000000000000" pitchFamily="18" charset="-128"/>
                <a:ea typeface="UD デジタル 教科書体 NP-R" panose="02020400000000000000" pitchFamily="18" charset="-128"/>
              </a:rPr>
              <a:t>　県では、共生社会の実現に向けて、</a:t>
            </a:r>
            <a:endParaRPr kumimoji="1" lang="en-US" altLang="ja-JP" sz="3600" dirty="0" smtClean="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3600" dirty="0" smtClean="0">
                <a:latin typeface="UD デジタル 教科書体 NP-R" panose="02020400000000000000" pitchFamily="18" charset="-128"/>
                <a:ea typeface="UD デジタル 教科書体 NP-R" panose="02020400000000000000" pitchFamily="18" charset="-128"/>
              </a:rPr>
              <a:t>平成３１年４月１日に二つの条例を施行しました。</a:t>
            </a:r>
            <a:endParaRPr kumimoji="1" lang="en-US" altLang="ja-JP" sz="3600" dirty="0" smtClean="0">
              <a:latin typeface="UD デジタル 教科書体 NP-R" panose="02020400000000000000" pitchFamily="18" charset="-128"/>
              <a:ea typeface="UD デジタル 教科書体 NP-R" panose="02020400000000000000" pitchFamily="18" charset="-128"/>
            </a:endParaRPr>
          </a:p>
        </p:txBody>
      </p:sp>
      <p:sp>
        <p:nvSpPr>
          <p:cNvPr id="4" name="タイトル 1"/>
          <p:cNvSpPr txBox="1">
            <a:spLocks/>
          </p:cNvSpPr>
          <p:nvPr/>
        </p:nvSpPr>
        <p:spPr>
          <a:xfrm>
            <a:off x="419114" y="1242212"/>
            <a:ext cx="5677486" cy="10667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b="1" dirty="0" smtClean="0">
                <a:solidFill>
                  <a:schemeClr val="accent1"/>
                </a:solidFill>
                <a:latin typeface="UD デジタル 教科書体 NP-R" panose="02020400000000000000" pitchFamily="18" charset="-128"/>
                <a:ea typeface="UD デジタル 教科書体 NP-R" panose="02020400000000000000" pitchFamily="18" charset="-128"/>
              </a:rPr>
              <a:t>【</a:t>
            </a:r>
            <a:r>
              <a:rPr lang="ja-JP" altLang="en-US" b="1" dirty="0" smtClean="0">
                <a:solidFill>
                  <a:schemeClr val="accent1"/>
                </a:solidFill>
                <a:latin typeface="UD デジタル 教科書体 NP-R" panose="02020400000000000000" pitchFamily="18" charset="-128"/>
                <a:ea typeface="UD デジタル 教科書体 NP-R" panose="02020400000000000000" pitchFamily="18" charset="-128"/>
              </a:rPr>
              <a:t>お知らせその１</a:t>
            </a:r>
            <a:r>
              <a:rPr lang="en-US" altLang="ja-JP" b="1" dirty="0" smtClean="0">
                <a:solidFill>
                  <a:schemeClr val="accent1"/>
                </a:solidFill>
                <a:latin typeface="UD デジタル 教科書体 NP-R" panose="02020400000000000000" pitchFamily="18" charset="-128"/>
                <a:ea typeface="UD デジタル 教科書体 NP-R" panose="02020400000000000000" pitchFamily="18" charset="-128"/>
              </a:rPr>
              <a:t>】</a:t>
            </a:r>
            <a:endParaRPr lang="ja-JP" altLang="en-US" b="1" dirty="0">
              <a:solidFill>
                <a:schemeClr val="accent1"/>
              </a:solidFill>
              <a:latin typeface="UD デジタル 教科書体 NP-R" panose="02020400000000000000" pitchFamily="18" charset="-128"/>
              <a:ea typeface="UD デジタル 教科書体 NP-R" panose="02020400000000000000" pitchFamily="18" charset="-128"/>
            </a:endParaRPr>
          </a:p>
        </p:txBody>
      </p:sp>
      <p:sp>
        <p:nvSpPr>
          <p:cNvPr id="7" name="テキスト ボックス 6"/>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21</a:t>
            </a:r>
            <a:endParaRPr lang="en-US" altLang="ja-JP" sz="2000" dirty="0" smtClean="0">
              <a:latin typeface="UD デジタル 教科書体 NP-R" panose="02020400000000000000" pitchFamily="18" charset="-128"/>
              <a:ea typeface="UD デジタル 教科書体 NP-R" panose="02020400000000000000" pitchFamily="18" charset="-128"/>
            </a:endParaRPr>
          </a:p>
        </p:txBody>
      </p:sp>
      <p:sp>
        <p:nvSpPr>
          <p:cNvPr id="8" name="テキスト ボックス 7"/>
          <p:cNvSpPr txBox="1"/>
          <p:nvPr/>
        </p:nvSpPr>
        <p:spPr>
          <a:xfrm>
            <a:off x="1054025" y="3481181"/>
            <a:ext cx="8392041" cy="3170099"/>
          </a:xfrm>
          <a:prstGeom prst="rect">
            <a:avLst/>
          </a:prstGeom>
          <a:noFill/>
        </p:spPr>
        <p:txBody>
          <a:bodyPr wrap="none" rtlCol="0">
            <a:spAutoFit/>
          </a:bodyPr>
          <a:lstStyle/>
          <a:p>
            <a:r>
              <a:rPr lang="ja-JP" altLang="en-US" sz="4000" b="1" dirty="0">
                <a:solidFill>
                  <a:srgbClr val="FF0000"/>
                </a:solidFill>
                <a:latin typeface="UD デジタル 教科書体 NP-R" panose="02020400000000000000" pitchFamily="18" charset="-128"/>
                <a:ea typeface="UD デジタル 教科書体 NP-R" panose="02020400000000000000" pitchFamily="18" charset="-128"/>
              </a:rPr>
              <a:t>「障がいのある人もない人も共に</a:t>
            </a:r>
            <a:endParaRPr lang="en-US" altLang="ja-JP" sz="4000" b="1" dirty="0">
              <a:solidFill>
                <a:srgbClr val="FF0000"/>
              </a:solidFill>
              <a:latin typeface="UD デジタル 教科書体 NP-R" panose="02020400000000000000" pitchFamily="18" charset="-128"/>
              <a:ea typeface="UD デジタル 教科書体 NP-R" panose="02020400000000000000" pitchFamily="18" charset="-128"/>
            </a:endParaRPr>
          </a:p>
          <a:p>
            <a:r>
              <a:rPr lang="ja-JP" altLang="en-US" sz="4000" b="1" dirty="0">
                <a:solidFill>
                  <a:srgbClr val="FF0000"/>
                </a:solidFill>
                <a:latin typeface="UD デジタル 教科書体 NP-R" panose="02020400000000000000" pitchFamily="18" charset="-128"/>
                <a:ea typeface="UD デジタル 教科書体 NP-R" panose="02020400000000000000" pitchFamily="18" charset="-128"/>
              </a:rPr>
              <a:t>　</a:t>
            </a:r>
            <a:r>
              <a:rPr lang="ja-JP" altLang="en-US" sz="4000" b="1" dirty="0" smtClean="0">
                <a:solidFill>
                  <a:srgbClr val="FF0000"/>
                </a:solidFill>
                <a:latin typeface="UD デジタル 教科書体 NP-R" panose="02020400000000000000" pitchFamily="18" charset="-128"/>
                <a:ea typeface="UD デジタル 教科書体 NP-R" panose="02020400000000000000" pitchFamily="18" charset="-128"/>
              </a:rPr>
              <a:t>暮らしやすい</a:t>
            </a:r>
            <a:r>
              <a:rPr lang="ja-JP" altLang="en-US" sz="4000" b="1" dirty="0">
                <a:solidFill>
                  <a:srgbClr val="FF0000"/>
                </a:solidFill>
                <a:latin typeface="UD デジタル 教科書体 NP-R" panose="02020400000000000000" pitchFamily="18" charset="-128"/>
                <a:ea typeface="UD デジタル 教科書体 NP-R" panose="02020400000000000000" pitchFamily="18" charset="-128"/>
              </a:rPr>
              <a:t>福島県づくり条例」</a:t>
            </a:r>
            <a:endParaRPr lang="en-US" altLang="ja-JP" sz="4000" b="1" dirty="0">
              <a:solidFill>
                <a:srgbClr val="FF0000"/>
              </a:solidFill>
              <a:latin typeface="UD デジタル 教科書体 NP-R" panose="02020400000000000000" pitchFamily="18" charset="-128"/>
              <a:ea typeface="UD デジタル 教科書体 NP-R" panose="02020400000000000000" pitchFamily="18" charset="-128"/>
            </a:endParaRPr>
          </a:p>
          <a:p>
            <a:endParaRPr lang="en-US" altLang="ja-JP" sz="4000" b="1" dirty="0">
              <a:solidFill>
                <a:srgbClr val="FF0000"/>
              </a:solidFill>
              <a:latin typeface="UD デジタル 教科書体 NP-R" panose="02020400000000000000" pitchFamily="18" charset="-128"/>
              <a:ea typeface="UD デジタル 教科書体 NP-R" panose="02020400000000000000" pitchFamily="18" charset="-128"/>
            </a:endParaRPr>
          </a:p>
          <a:p>
            <a:r>
              <a:rPr lang="ja-JP" altLang="en-US" sz="4000" b="1" dirty="0" smtClean="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4000" b="1" dirty="0">
                <a:solidFill>
                  <a:srgbClr val="FF0000"/>
                </a:solidFill>
                <a:latin typeface="UD デジタル 教科書体 NP-R" panose="02020400000000000000" pitchFamily="18" charset="-128"/>
                <a:ea typeface="UD デジタル 教科書体 NP-R" panose="02020400000000000000" pitchFamily="18" charset="-128"/>
              </a:rPr>
              <a:t>福島県手話言語条例」</a:t>
            </a:r>
          </a:p>
          <a:p>
            <a:endParaRPr kumimoji="1" lang="ja-JP" altLang="en-US" sz="40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460973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838200" y="565981"/>
            <a:ext cx="5548532" cy="960930"/>
          </a:xfrm>
        </p:spPr>
        <p:txBody>
          <a:bodyPr/>
          <a:lstStyle/>
          <a:p>
            <a:r>
              <a:rPr kumimoji="1" lang="en-US" altLang="ja-JP" b="1" dirty="0" smtClean="0">
                <a:solidFill>
                  <a:schemeClr val="accent1"/>
                </a:solidFill>
                <a:latin typeface="UD デジタル 教科書体 NP-R" panose="02020400000000000000" pitchFamily="18" charset="-128"/>
                <a:ea typeface="UD デジタル 教科書体 NP-R" panose="02020400000000000000" pitchFamily="18" charset="-128"/>
              </a:rPr>
              <a:t>【</a:t>
            </a:r>
            <a:r>
              <a:rPr kumimoji="1" lang="ja-JP" altLang="en-US" b="1" dirty="0" smtClean="0">
                <a:solidFill>
                  <a:schemeClr val="accent1"/>
                </a:solidFill>
                <a:latin typeface="UD デジタル 教科書体 NP-R" panose="02020400000000000000" pitchFamily="18" charset="-128"/>
                <a:ea typeface="UD デジタル 教科書体 NP-R" panose="02020400000000000000" pitchFamily="18" charset="-128"/>
              </a:rPr>
              <a:t>お知らせその２</a:t>
            </a:r>
            <a:r>
              <a:rPr kumimoji="1" lang="en-US" altLang="ja-JP" b="1" dirty="0" smtClean="0">
                <a:solidFill>
                  <a:schemeClr val="accent1"/>
                </a:solidFill>
                <a:latin typeface="UD デジタル 教科書体 NP-R" panose="02020400000000000000" pitchFamily="18" charset="-128"/>
                <a:ea typeface="UD デジタル 教科書体 NP-R" panose="02020400000000000000" pitchFamily="18" charset="-128"/>
              </a:rPr>
              <a:t>】</a:t>
            </a:r>
            <a:endParaRPr kumimoji="1" lang="ja-JP" altLang="en-US" b="1" dirty="0">
              <a:solidFill>
                <a:schemeClr val="accent1"/>
              </a:solidFill>
              <a:latin typeface="UD デジタル 教科書体 NP-R" panose="02020400000000000000" pitchFamily="18" charset="-128"/>
              <a:ea typeface="UD デジタル 教科書体 NP-R" panose="02020400000000000000" pitchFamily="18" charset="-128"/>
            </a:endParaRPr>
          </a:p>
        </p:txBody>
      </p:sp>
      <p:sp>
        <p:nvSpPr>
          <p:cNvPr id="7" name="テキスト ボックス 6"/>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22</a:t>
            </a:r>
            <a:endParaRPr lang="en-US" altLang="ja-JP" sz="2000" dirty="0" smtClean="0">
              <a:latin typeface="UD デジタル 教科書体 NP-R" panose="02020400000000000000" pitchFamily="18" charset="-128"/>
              <a:ea typeface="UD デジタル 教科書体 NP-R" panose="02020400000000000000" pitchFamily="18" charset="-128"/>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915" y="212424"/>
            <a:ext cx="4452016" cy="6423507"/>
          </a:xfrm>
          <a:prstGeom prst="rect">
            <a:avLst/>
          </a:prstGeom>
        </p:spPr>
      </p:pic>
      <p:sp>
        <p:nvSpPr>
          <p:cNvPr id="11" name="コンテンツ プレースホルダー 3"/>
          <p:cNvSpPr>
            <a:spLocks noGrp="1"/>
          </p:cNvSpPr>
          <p:nvPr>
            <p:ph idx="1"/>
          </p:nvPr>
        </p:nvSpPr>
        <p:spPr>
          <a:xfrm>
            <a:off x="592132" y="1805804"/>
            <a:ext cx="6206691" cy="3236745"/>
          </a:xfrm>
        </p:spPr>
        <p:txBody>
          <a:bodyPr>
            <a:noAutofit/>
          </a:bodyPr>
          <a:lstStyle/>
          <a:p>
            <a:pPr marL="0" indent="0">
              <a:lnSpc>
                <a:spcPct val="130000"/>
              </a:lnSpc>
              <a:buNone/>
            </a:pPr>
            <a:r>
              <a:rPr lang="ja-JP" altLang="en-US" sz="2400" dirty="0">
                <a:latin typeface="UD デジタル 教科書体 NP-R" panose="02020400000000000000" pitchFamily="18" charset="-128"/>
                <a:ea typeface="UD デジタル 教科書体 NP-R" panose="02020400000000000000" pitchFamily="18" charset="-128"/>
              </a:rPr>
              <a:t>障害者差別解消法が改正され</a:t>
            </a:r>
            <a:r>
              <a:rPr lang="ja-JP" altLang="en-US" sz="2400" dirty="0" smtClean="0">
                <a:latin typeface="UD デジタル 教科書体 NP-R" panose="02020400000000000000" pitchFamily="18" charset="-128"/>
                <a:ea typeface="UD デジタル 教科書体 NP-R" panose="02020400000000000000" pitchFamily="18" charset="-128"/>
              </a:rPr>
              <a:t>、</a:t>
            </a:r>
            <a:r>
              <a:rPr lang="ja-JP" altLang="en-US" sz="2400" b="1" dirty="0" smtClean="0">
                <a:solidFill>
                  <a:srgbClr val="FF0000"/>
                </a:solidFill>
                <a:latin typeface="UD デジタル 教科書体 NP-R" panose="02020400000000000000" pitchFamily="18" charset="-128"/>
                <a:ea typeface="UD デジタル 教科書体 NP-R" panose="02020400000000000000" pitchFamily="18" charset="-128"/>
              </a:rPr>
              <a:t>民間事</a:t>
            </a:r>
            <a:r>
              <a:rPr lang="ja-JP" altLang="en-US" sz="2400" b="1" dirty="0">
                <a:solidFill>
                  <a:srgbClr val="FF0000"/>
                </a:solidFill>
                <a:latin typeface="UD デジタル 教科書体 NP-R" panose="02020400000000000000" pitchFamily="18" charset="-128"/>
                <a:ea typeface="UD デジタル 教科書体 NP-R" panose="02020400000000000000" pitchFamily="18" charset="-128"/>
              </a:rPr>
              <a:t>業者の合理的配慮の提供が義務化</a:t>
            </a:r>
            <a:r>
              <a:rPr lang="ja-JP" altLang="en-US" sz="2400" dirty="0">
                <a:latin typeface="UD デジタル 教科書体 NP-R" panose="02020400000000000000" pitchFamily="18" charset="-128"/>
                <a:ea typeface="UD デジタル 教科書体 NP-R" panose="02020400000000000000" pitchFamily="18" charset="-128"/>
              </a:rPr>
              <a:t>されることから普及啓発のための</a:t>
            </a:r>
            <a:r>
              <a:rPr lang="ja-JP" altLang="en-US" sz="2400" u="sng" dirty="0" smtClean="0">
                <a:latin typeface="UD デジタル 教科書体 NP-R" panose="02020400000000000000" pitchFamily="18" charset="-128"/>
                <a:ea typeface="UD デジタル 教科書体 NP-R" panose="02020400000000000000" pitchFamily="18" charset="-128"/>
              </a:rPr>
              <a:t>動画・ガイドブックを作成しました</a:t>
            </a:r>
            <a:r>
              <a:rPr lang="ja-JP" altLang="en-US" sz="2400" dirty="0" smtClean="0">
                <a:latin typeface="UD デジタル 教科書体 NP-R" panose="02020400000000000000" pitchFamily="18" charset="-128"/>
                <a:ea typeface="UD デジタル 教科書体 NP-R" panose="02020400000000000000" pitchFamily="18" charset="-128"/>
              </a:rPr>
              <a:t>。</a:t>
            </a:r>
            <a:endParaRPr lang="en-US" altLang="ja-JP" sz="2400" dirty="0">
              <a:latin typeface="UD デジタル 教科書体 NP-R" panose="02020400000000000000" pitchFamily="18" charset="-128"/>
              <a:ea typeface="UD デジタル 教科書体 NP-R" panose="02020400000000000000" pitchFamily="18" charset="-128"/>
            </a:endParaRPr>
          </a:p>
          <a:p>
            <a:pPr marL="0" indent="0">
              <a:lnSpc>
                <a:spcPct val="130000"/>
              </a:lnSpc>
              <a:buNone/>
            </a:pPr>
            <a:r>
              <a:rPr lang="ja-JP" altLang="en-US" sz="2400" dirty="0" smtClean="0">
                <a:latin typeface="UD デジタル 教科書体 NP-R" panose="02020400000000000000" pitchFamily="18" charset="-128"/>
                <a:ea typeface="UD デジタル 教科書体 NP-R" panose="02020400000000000000" pitchFamily="18" charset="-128"/>
              </a:rPr>
              <a:t>研修や学習会などさまざまな場面でご活用ください。</a:t>
            </a:r>
            <a:endParaRPr lang="en-US" altLang="ja-JP" sz="2400" dirty="0" smtClean="0">
              <a:latin typeface="UD デジタル 教科書体 NP-R" panose="02020400000000000000" pitchFamily="18" charset="-128"/>
              <a:ea typeface="UD デジタル 教科書体 NP-R" panose="02020400000000000000" pitchFamily="18" charset="-128"/>
            </a:endParaRPr>
          </a:p>
        </p:txBody>
      </p:sp>
      <p:sp>
        <p:nvSpPr>
          <p:cNvPr id="12" name="角丸四角形 11"/>
          <p:cNvSpPr/>
          <p:nvPr/>
        </p:nvSpPr>
        <p:spPr>
          <a:xfrm>
            <a:off x="1334569" y="5321442"/>
            <a:ext cx="3372357" cy="417224"/>
          </a:xfrm>
          <a:prstGeom prst="roundRect">
            <a:avLst>
              <a:gd name="adj" fmla="val 10221"/>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3" name="テキスト ボックス 12"/>
          <p:cNvSpPr txBox="1"/>
          <p:nvPr/>
        </p:nvSpPr>
        <p:spPr>
          <a:xfrm>
            <a:off x="1415092" y="5321442"/>
            <a:ext cx="3051055" cy="400110"/>
          </a:xfrm>
          <a:prstGeom prst="rect">
            <a:avLst/>
          </a:prstGeom>
          <a:noFill/>
        </p:spPr>
        <p:txBody>
          <a:bodyPr wrap="square" rtlCol="0">
            <a:spAutoFit/>
          </a:bodyPr>
          <a:lstStyle/>
          <a:p>
            <a:r>
              <a:rPr kumimoji="1" lang="ja-JP" altLang="en-US" sz="2000" b="1" dirty="0" smtClean="0">
                <a:latin typeface="UD デジタル 教科書体 NP-R" panose="02020400000000000000" pitchFamily="18" charset="-128"/>
                <a:ea typeface="UD デジタル 教科書体 NP-R" panose="02020400000000000000" pitchFamily="18" charset="-128"/>
              </a:rPr>
              <a:t>福島県　合理的配慮</a:t>
            </a:r>
            <a:endParaRPr kumimoji="1" lang="ja-JP" altLang="en-US" sz="2000" b="1" dirty="0">
              <a:latin typeface="UD デジタル 教科書体 NP-R" panose="02020400000000000000" pitchFamily="18" charset="-128"/>
              <a:ea typeface="UD デジタル 教科書体 NP-R" panose="02020400000000000000" pitchFamily="18" charset="-128"/>
            </a:endParaRPr>
          </a:p>
        </p:txBody>
      </p:sp>
      <p:sp>
        <p:nvSpPr>
          <p:cNvPr id="14" name="正方形/長方形 13"/>
          <p:cNvSpPr/>
          <p:nvPr/>
        </p:nvSpPr>
        <p:spPr>
          <a:xfrm>
            <a:off x="4792967" y="5321442"/>
            <a:ext cx="738142" cy="417224"/>
          </a:xfrm>
          <a:prstGeom prst="rect">
            <a:avLst/>
          </a:prstGeom>
          <a:solidFill>
            <a:schemeClr val="bg2">
              <a:lumMod val="9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5" name="テキスト ボックス 14"/>
          <p:cNvSpPr txBox="1"/>
          <p:nvPr/>
        </p:nvSpPr>
        <p:spPr>
          <a:xfrm>
            <a:off x="4843194" y="5336831"/>
            <a:ext cx="773956" cy="369332"/>
          </a:xfrm>
          <a:prstGeom prst="rect">
            <a:avLst/>
          </a:prstGeom>
          <a:noFill/>
        </p:spPr>
        <p:txBody>
          <a:bodyPr wrap="square" rtlCol="0">
            <a:spAutoFit/>
          </a:bodyPr>
          <a:lstStyle/>
          <a:p>
            <a:r>
              <a:rPr kumimoji="1" lang="ja-JP" altLang="en-US" dirty="0" smtClean="0">
                <a:latin typeface="UD デジタル 教科書体 NP-R" panose="02020400000000000000" pitchFamily="18" charset="-128"/>
                <a:ea typeface="UD デジタル 教科書体 NP-R" panose="02020400000000000000" pitchFamily="18" charset="-128"/>
              </a:rPr>
              <a:t>検索</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20" name="下矢印 19"/>
          <p:cNvSpPr/>
          <p:nvPr/>
        </p:nvSpPr>
        <p:spPr>
          <a:xfrm rot="9015271">
            <a:off x="5328405" y="5589976"/>
            <a:ext cx="260250" cy="337927"/>
          </a:xfrm>
          <a:prstGeom prst="downArrow">
            <a:avLst>
              <a:gd name="adj1" fmla="val 33490"/>
              <a:gd name="adj2" fmla="val 100000"/>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435945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7047649" y="106680"/>
            <a:ext cx="4685747" cy="6647619"/>
          </a:xfrm>
          <a:prstGeom prst="rect">
            <a:avLst/>
          </a:prstGeom>
        </p:spPr>
      </p:pic>
      <p:sp>
        <p:nvSpPr>
          <p:cNvPr id="3" name="タイトル 2"/>
          <p:cNvSpPr>
            <a:spLocks noGrp="1"/>
          </p:cNvSpPr>
          <p:nvPr>
            <p:ph type="title"/>
          </p:nvPr>
        </p:nvSpPr>
        <p:spPr>
          <a:xfrm>
            <a:off x="838200" y="210381"/>
            <a:ext cx="5548532" cy="960930"/>
          </a:xfrm>
        </p:spPr>
        <p:txBody>
          <a:bodyPr/>
          <a:lstStyle/>
          <a:p>
            <a:r>
              <a:rPr kumimoji="1" lang="en-US" altLang="ja-JP" b="1" dirty="0" smtClean="0">
                <a:solidFill>
                  <a:schemeClr val="accent1"/>
                </a:solidFill>
                <a:latin typeface="UD デジタル 教科書体 NP-R" panose="02020400000000000000" pitchFamily="18" charset="-128"/>
                <a:ea typeface="UD デジタル 教科書体 NP-R" panose="02020400000000000000" pitchFamily="18" charset="-128"/>
              </a:rPr>
              <a:t>【</a:t>
            </a:r>
            <a:r>
              <a:rPr kumimoji="1" lang="ja-JP" altLang="en-US" b="1" dirty="0" smtClean="0">
                <a:solidFill>
                  <a:schemeClr val="accent1"/>
                </a:solidFill>
                <a:latin typeface="UD デジタル 教科書体 NP-R" panose="02020400000000000000" pitchFamily="18" charset="-128"/>
                <a:ea typeface="UD デジタル 教科書体 NP-R" panose="02020400000000000000" pitchFamily="18" charset="-128"/>
              </a:rPr>
              <a:t>お知らせその３</a:t>
            </a:r>
            <a:r>
              <a:rPr kumimoji="1" lang="en-US" altLang="ja-JP" b="1" dirty="0" smtClean="0">
                <a:solidFill>
                  <a:schemeClr val="accent1"/>
                </a:solidFill>
                <a:latin typeface="UD デジタル 教科書体 NP-R" panose="02020400000000000000" pitchFamily="18" charset="-128"/>
                <a:ea typeface="UD デジタル 教科書体 NP-R" panose="02020400000000000000" pitchFamily="18" charset="-128"/>
              </a:rPr>
              <a:t>】</a:t>
            </a:r>
            <a:endParaRPr kumimoji="1" lang="ja-JP" altLang="en-US" b="1" dirty="0">
              <a:solidFill>
                <a:schemeClr val="accent1"/>
              </a:solidFill>
              <a:latin typeface="UD デジタル 教科書体 NP-R" panose="02020400000000000000" pitchFamily="18" charset="-128"/>
              <a:ea typeface="UD デジタル 教科書体 NP-R" panose="02020400000000000000" pitchFamily="18" charset="-128"/>
            </a:endParaRPr>
          </a:p>
        </p:txBody>
      </p:sp>
      <p:sp>
        <p:nvSpPr>
          <p:cNvPr id="4" name="コンテンツ プレースホルダー 3"/>
          <p:cNvSpPr>
            <a:spLocks noGrp="1"/>
          </p:cNvSpPr>
          <p:nvPr>
            <p:ph idx="1"/>
          </p:nvPr>
        </p:nvSpPr>
        <p:spPr>
          <a:xfrm>
            <a:off x="111312" y="1621959"/>
            <a:ext cx="6716680" cy="5132340"/>
          </a:xfrm>
        </p:spPr>
        <p:txBody>
          <a:bodyPr>
            <a:noAutofit/>
          </a:bodyPr>
          <a:lstStyle/>
          <a:p>
            <a:pPr marL="0" indent="0">
              <a:buNone/>
            </a:pPr>
            <a:r>
              <a:rPr kumimoji="1" lang="ja-JP" altLang="en-US" sz="2400" dirty="0" smtClean="0">
                <a:latin typeface="UD デジタル 教科書体 NP-R" panose="02020400000000000000" pitchFamily="18" charset="-128"/>
                <a:ea typeface="UD デジタル 教科書体 NP-R" panose="02020400000000000000" pitchFamily="18" charset="-128"/>
              </a:rPr>
              <a:t>義足や人工関節を使用している方、</a:t>
            </a:r>
            <a:endParaRPr kumimoji="1" lang="en-US" altLang="ja-JP" sz="2400" dirty="0" smtClean="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2400" dirty="0" smtClean="0">
                <a:latin typeface="UD デジタル 教科書体 NP-R" panose="02020400000000000000" pitchFamily="18" charset="-128"/>
                <a:ea typeface="UD デジタル 教科書体 NP-R" panose="02020400000000000000" pitchFamily="18" charset="-128"/>
              </a:rPr>
              <a:t>内部障がいや難病の方、妊娠初期の方など、</a:t>
            </a:r>
            <a:endParaRPr kumimoji="1" lang="en-US" altLang="ja-JP" sz="2400" dirty="0" smtClean="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2400" b="1" u="sng" dirty="0" smtClean="0">
                <a:latin typeface="UD デジタル 教科書体 NP-R" panose="02020400000000000000" pitchFamily="18" charset="-128"/>
                <a:ea typeface="UD デジタル 教科書体 NP-R" panose="02020400000000000000" pitchFamily="18" charset="-128"/>
              </a:rPr>
              <a:t>外見から分からなくても援助や配慮を必要と</a:t>
            </a:r>
            <a:endParaRPr kumimoji="1" lang="en-US" altLang="ja-JP" sz="2400" b="1" u="sng" dirty="0" smtClean="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2400" b="1" u="sng" dirty="0" smtClean="0">
                <a:latin typeface="UD デジタル 教科書体 NP-R" panose="02020400000000000000" pitchFamily="18" charset="-128"/>
                <a:ea typeface="UD デジタル 教科書体 NP-R" panose="02020400000000000000" pitchFamily="18" charset="-128"/>
              </a:rPr>
              <a:t>している方々</a:t>
            </a:r>
            <a:r>
              <a:rPr kumimoji="1" lang="ja-JP" altLang="en-US" sz="2400" u="sng" dirty="0" smtClean="0">
                <a:latin typeface="UD デジタル 教科書体 NP-R" panose="02020400000000000000" pitchFamily="18" charset="-128"/>
                <a:ea typeface="UD デジタル 教科書体 NP-R" panose="02020400000000000000" pitchFamily="18" charset="-128"/>
              </a:rPr>
              <a:t>が、周囲の方に配慮を必要とし</a:t>
            </a:r>
            <a:endParaRPr kumimoji="1" lang="en-US" altLang="ja-JP" sz="2400" u="sng" dirty="0" smtClean="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2400" u="sng" dirty="0" smtClean="0">
                <a:latin typeface="UD デジタル 教科書体 NP-R" panose="02020400000000000000" pitchFamily="18" charset="-128"/>
                <a:ea typeface="UD デジタル 教科書体 NP-R" panose="02020400000000000000" pitchFamily="18" charset="-128"/>
              </a:rPr>
              <a:t>ていることを知らせることができるマーク</a:t>
            </a:r>
            <a:r>
              <a:rPr kumimoji="1" lang="ja-JP" altLang="en-US" sz="2400" dirty="0" smtClean="0">
                <a:latin typeface="UD デジタル 教科書体 NP-R" panose="02020400000000000000" pitchFamily="18" charset="-128"/>
                <a:ea typeface="UD デジタル 教科書体 NP-R" panose="02020400000000000000" pitchFamily="18" charset="-128"/>
              </a:rPr>
              <a:t>です。</a:t>
            </a:r>
            <a:endParaRPr kumimoji="1" lang="en-US" altLang="ja-JP" sz="2400" dirty="0" smtClean="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sz="1600" dirty="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2400" dirty="0" smtClean="0">
                <a:latin typeface="UD デジタル 教科書体 NP-R" panose="02020400000000000000" pitchFamily="18" charset="-128"/>
                <a:ea typeface="UD デジタル 教科書体 NP-R" panose="02020400000000000000" pitchFamily="18" charset="-128"/>
              </a:rPr>
              <a:t>ヘルプマークを身に着けた方を</a:t>
            </a:r>
            <a:endParaRPr kumimoji="1" lang="en-US" altLang="ja-JP" sz="2400" dirty="0" smtClean="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2400" dirty="0" smtClean="0">
                <a:latin typeface="UD デジタル 教科書体 NP-R" panose="02020400000000000000" pitchFamily="18" charset="-128"/>
                <a:ea typeface="UD デジタル 教科書体 NP-R" panose="02020400000000000000" pitchFamily="18" charset="-128"/>
              </a:rPr>
              <a:t>見かけた場合、電車・バス内で</a:t>
            </a:r>
            <a:endParaRPr kumimoji="1" lang="en-US" altLang="ja-JP" sz="2400" dirty="0" smtClean="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2400" dirty="0" smtClean="0">
                <a:latin typeface="UD デジタル 教科書体 NP-R" panose="02020400000000000000" pitchFamily="18" charset="-128"/>
                <a:ea typeface="UD デジタル 教科書体 NP-R" panose="02020400000000000000" pitchFamily="18" charset="-128"/>
              </a:rPr>
              <a:t>席をゆずる、困っているようで</a:t>
            </a:r>
            <a:endParaRPr kumimoji="1" lang="en-US" altLang="ja-JP" sz="2400" dirty="0" smtClean="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2400" dirty="0" smtClean="0">
                <a:latin typeface="UD デジタル 教科書体 NP-R" panose="02020400000000000000" pitchFamily="18" charset="-128"/>
                <a:ea typeface="UD デジタル 教科書体 NP-R" panose="02020400000000000000" pitchFamily="18" charset="-128"/>
              </a:rPr>
              <a:t>あれば声をかける等、</a:t>
            </a:r>
            <a:endParaRPr kumimoji="1" lang="en-US" altLang="ja-JP" sz="2400" dirty="0" smtClean="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2400" u="sng" dirty="0" smtClean="0">
                <a:latin typeface="UD デジタル 教科書体 NP-R" panose="02020400000000000000" pitchFamily="18" charset="-128"/>
                <a:ea typeface="UD デジタル 教科書体 NP-R" panose="02020400000000000000" pitchFamily="18" charset="-128"/>
              </a:rPr>
              <a:t>思いやりのある行動をお願いします。</a:t>
            </a:r>
            <a:endParaRPr kumimoji="1" lang="en-US" altLang="ja-JP" sz="2400" u="sng" dirty="0">
              <a:latin typeface="UD デジタル 教科書体 NP-R" panose="02020400000000000000" pitchFamily="18" charset="-128"/>
              <a:ea typeface="UD デジタル 教科書体 NP-R" panose="02020400000000000000" pitchFamily="18" charset="-128"/>
            </a:endParaRPr>
          </a:p>
        </p:txBody>
      </p:sp>
      <p:sp>
        <p:nvSpPr>
          <p:cNvPr id="7" name="テキスト ボックス 6"/>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23</a:t>
            </a:r>
            <a:endParaRPr lang="en-US" altLang="ja-JP" sz="2000" dirty="0" smtClean="0">
              <a:latin typeface="UD デジタル 教科書体 NP-R" panose="02020400000000000000" pitchFamily="18" charset="-128"/>
              <a:ea typeface="UD デジタル 教科書体 NP-R" panose="02020400000000000000" pitchFamily="18" charset="-128"/>
            </a:endParaRPr>
          </a:p>
        </p:txBody>
      </p:sp>
      <p:sp>
        <p:nvSpPr>
          <p:cNvPr id="6" name="テキスト ボックス 5"/>
          <p:cNvSpPr txBox="1"/>
          <p:nvPr/>
        </p:nvSpPr>
        <p:spPr>
          <a:xfrm>
            <a:off x="-61544" y="949260"/>
            <a:ext cx="6726521" cy="584775"/>
          </a:xfrm>
          <a:prstGeom prst="rect">
            <a:avLst/>
          </a:prstGeom>
          <a:noFill/>
        </p:spPr>
        <p:txBody>
          <a:bodyPr wrap="none" rtlCol="0">
            <a:spAutoFit/>
          </a:bodyPr>
          <a:lstStyle/>
          <a:p>
            <a:r>
              <a:rPr lang="en-US" altLang="ja-JP" sz="3200" b="1" dirty="0" smtClean="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3200" b="1" dirty="0" smtClean="0">
                <a:solidFill>
                  <a:srgbClr val="FF0000"/>
                </a:solidFill>
                <a:latin typeface="UD デジタル 教科書体 NP-R" panose="02020400000000000000" pitchFamily="18" charset="-128"/>
                <a:ea typeface="UD デジタル 教科書体 NP-R" panose="02020400000000000000" pitchFamily="18" charset="-128"/>
              </a:rPr>
              <a:t>ヘルプマーク</a:t>
            </a:r>
            <a:r>
              <a:rPr lang="en-US" altLang="ja-JP" sz="3200" b="1" dirty="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2800" b="1" dirty="0">
                <a:solidFill>
                  <a:srgbClr val="FF0000"/>
                </a:solidFill>
                <a:latin typeface="UD デジタル 教科書体 NP-R" panose="02020400000000000000" pitchFamily="18" charset="-128"/>
                <a:ea typeface="UD デジタル 教科書体 NP-R" panose="02020400000000000000" pitchFamily="18" charset="-128"/>
              </a:rPr>
              <a:t>を知っていますか？</a:t>
            </a:r>
            <a:endParaRPr lang="en-US" altLang="ja-JP" sz="2800" b="1" dirty="0">
              <a:solidFill>
                <a:srgbClr val="FF0000"/>
              </a:solidFill>
              <a:latin typeface="UD デジタル 教科書体 NP-R" panose="02020400000000000000" pitchFamily="18" charset="-128"/>
              <a:ea typeface="UD デジタル 教科書体 NP-R" panose="02020400000000000000" pitchFamily="18" charset="-128"/>
            </a:endParaRP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8213" y="4253982"/>
            <a:ext cx="1701208" cy="2149236"/>
          </a:xfrm>
          <a:prstGeom prst="rect">
            <a:avLst/>
          </a:prstGeom>
        </p:spPr>
      </p:pic>
    </p:spTree>
    <p:extLst>
      <p:ext uri="{BB962C8B-B14F-4D97-AF65-F5344CB8AC3E}">
        <p14:creationId xmlns:p14="http://schemas.microsoft.com/office/powerpoint/2010/main" val="26438155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横巻き 4"/>
          <p:cNvSpPr/>
          <p:nvPr/>
        </p:nvSpPr>
        <p:spPr>
          <a:xfrm>
            <a:off x="1524000" y="1043708"/>
            <a:ext cx="9144000" cy="2890982"/>
          </a:xfrm>
          <a:prstGeom prst="horizontalScroll">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5400" b="1" dirty="0" smtClean="0">
                <a:solidFill>
                  <a:schemeClr val="tx1"/>
                </a:solidFill>
                <a:latin typeface="UD デジタル 教科書体 NP-R" panose="02020400000000000000" pitchFamily="18" charset="-128"/>
                <a:ea typeface="UD デジタル 教科書体 NP-R" panose="02020400000000000000" pitchFamily="18" charset="-128"/>
              </a:rPr>
              <a:t>　ふくしま共生</a:t>
            </a:r>
            <a:endParaRPr lang="en-US" altLang="ja-JP" sz="5400" b="1" dirty="0" smtClean="0">
              <a:solidFill>
                <a:schemeClr val="tx1"/>
              </a:solidFill>
              <a:latin typeface="UD デジタル 教科書体 NP-R" panose="02020400000000000000" pitchFamily="18" charset="-128"/>
              <a:ea typeface="UD デジタル 教科書体 NP-R" panose="02020400000000000000" pitchFamily="18" charset="-128"/>
            </a:endParaRPr>
          </a:p>
          <a:p>
            <a:pPr algn="ctr"/>
            <a:r>
              <a:rPr lang="ja-JP" altLang="en-US" sz="5400" b="1" dirty="0" smtClean="0">
                <a:solidFill>
                  <a:schemeClr val="tx1"/>
                </a:solidFill>
                <a:latin typeface="UD デジタル 教科書体 NP-R" panose="02020400000000000000" pitchFamily="18" charset="-128"/>
                <a:ea typeface="UD デジタル 教科書体 NP-R" panose="02020400000000000000" pitchFamily="18" charset="-128"/>
              </a:rPr>
              <a:t>　サポーターについて</a:t>
            </a:r>
            <a:endParaRPr kumimoji="1" lang="ja-JP" altLang="en-US" sz="5400" dirty="0">
              <a:latin typeface="UD デジタル 教科書体 NP-R" panose="02020400000000000000" pitchFamily="18" charset="-128"/>
              <a:ea typeface="UD デジタル 教科書体 NP-R" panose="02020400000000000000" pitchFamily="18" charset="-128"/>
            </a:endParaRPr>
          </a:p>
        </p:txBody>
      </p:sp>
      <p:sp>
        <p:nvSpPr>
          <p:cNvPr id="7" name="テキスト ボックス 6"/>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24</a:t>
            </a:r>
            <a:endParaRPr lang="en-US" altLang="ja-JP" sz="2000" dirty="0" smtClean="0">
              <a:latin typeface="UD デジタル 教科書体 NP-R" panose="02020400000000000000" pitchFamily="18" charset="-128"/>
              <a:ea typeface="UD デジタル 教科書体 NP-R" panose="02020400000000000000" pitchFamily="18"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9656" y="3861048"/>
            <a:ext cx="5766518" cy="2442877"/>
          </a:xfrm>
          <a:prstGeom prst="rect">
            <a:avLst/>
          </a:prstGeom>
        </p:spPr>
      </p:pic>
    </p:spTree>
    <p:extLst>
      <p:ext uri="{BB962C8B-B14F-4D97-AF65-F5344CB8AC3E}">
        <p14:creationId xmlns:p14="http://schemas.microsoft.com/office/powerpoint/2010/main" val="28838427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360000"/>
            <a:ext cx="12193200" cy="720000"/>
          </a:xfr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anchor="ctr" anchorCtr="0">
            <a:normAutofit/>
          </a:bodyPr>
          <a:lstStyle/>
          <a:p>
            <a:r>
              <a:rPr kumimoji="1" lang="ja-JP" altLang="en-US" sz="4000" b="1" dirty="0" smtClean="0">
                <a:solidFill>
                  <a:schemeClr val="tx1"/>
                </a:solidFill>
                <a:latin typeface="UD デジタル 教科書体 NP-R" panose="02020400000000000000" pitchFamily="18" charset="-128"/>
                <a:ea typeface="UD デジタル 教科書体 NP-R" panose="02020400000000000000" pitchFamily="18" charset="-128"/>
              </a:rPr>
              <a:t>ふくしま共生サポーターとは？</a:t>
            </a:r>
            <a:endParaRPr kumimoji="1" lang="ja-JP" altLang="en-US" sz="40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3" name="コンテンツ プレースホルダー 2"/>
          <p:cNvSpPr>
            <a:spLocks noGrp="1"/>
          </p:cNvSpPr>
          <p:nvPr>
            <p:ph type="subTitle" idx="1"/>
          </p:nvPr>
        </p:nvSpPr>
        <p:spPr>
          <a:xfrm>
            <a:off x="568657" y="1256597"/>
            <a:ext cx="10767753" cy="4015717"/>
          </a:xfrm>
        </p:spPr>
        <p:txBody>
          <a:bodyPr>
            <a:noAutofit/>
          </a:bodyPr>
          <a:lstStyle/>
          <a:p>
            <a:pPr algn="l"/>
            <a:r>
              <a:rPr lang="en-US" altLang="ja-JP" sz="2600" dirty="0">
                <a:latin typeface="UD デジタル 教科書体 NP-R" panose="02020400000000000000" pitchFamily="18" charset="-128"/>
                <a:ea typeface="UD デジタル 教科書体 NP-R" panose="02020400000000000000" pitchFamily="18" charset="-128"/>
              </a:rPr>
              <a:t>【</a:t>
            </a:r>
            <a:r>
              <a:rPr lang="ja-JP" altLang="en-US" sz="2600" b="1" dirty="0" smtClean="0">
                <a:latin typeface="UD デジタル 教科書体 NP-R" panose="02020400000000000000" pitchFamily="18" charset="-128"/>
                <a:ea typeface="UD デジタル 教科書体 NP-R" panose="02020400000000000000" pitchFamily="18" charset="-128"/>
              </a:rPr>
              <a:t>サポーターの登録</a:t>
            </a:r>
            <a:r>
              <a:rPr lang="en-US" altLang="ja-JP" sz="2600" dirty="0" smtClean="0">
                <a:latin typeface="UD デジタル 教科書体 NP-R" panose="02020400000000000000" pitchFamily="18" charset="-128"/>
                <a:ea typeface="UD デジタル 教科書体 NP-R" panose="02020400000000000000" pitchFamily="18" charset="-128"/>
              </a:rPr>
              <a:t>】</a:t>
            </a:r>
          </a:p>
          <a:p>
            <a:pPr algn="l"/>
            <a:r>
              <a:rPr lang="ja-JP" altLang="en-US" sz="2600" dirty="0" smtClean="0">
                <a:latin typeface="UD デジタル 教科書体 NP-R" panose="02020400000000000000" pitchFamily="18" charset="-128"/>
                <a:ea typeface="UD デジタル 教科書体 NP-R" panose="02020400000000000000" pitchFamily="18" charset="-128"/>
              </a:rPr>
              <a:t>　受講された皆様に、福島県から</a:t>
            </a:r>
            <a:endParaRPr lang="en-US" altLang="ja-JP" sz="2600" dirty="0" smtClean="0">
              <a:latin typeface="UD デジタル 教科書体 NP-R" panose="02020400000000000000" pitchFamily="18" charset="-128"/>
              <a:ea typeface="UD デジタル 教科書体 NP-R" panose="02020400000000000000" pitchFamily="18" charset="-128"/>
            </a:endParaRPr>
          </a:p>
          <a:p>
            <a:pPr algn="l"/>
            <a:r>
              <a:rPr lang="ja-JP" altLang="en-US" sz="2600" dirty="0">
                <a:latin typeface="UD デジタル 教科書体 NP-R" panose="02020400000000000000" pitchFamily="18" charset="-128"/>
                <a:ea typeface="UD デジタル 教科書体 NP-R" panose="02020400000000000000" pitchFamily="18" charset="-128"/>
              </a:rPr>
              <a:t> </a:t>
            </a:r>
            <a:r>
              <a:rPr lang="ja-JP" altLang="en-US" sz="2600" dirty="0" smtClean="0">
                <a:latin typeface="UD デジタル 教科書体 NP-R" panose="02020400000000000000" pitchFamily="18" charset="-128"/>
                <a:ea typeface="UD デジタル 教科書体 NP-R" panose="02020400000000000000" pitchFamily="18" charset="-128"/>
              </a:rPr>
              <a:t> </a:t>
            </a:r>
            <a:r>
              <a:rPr lang="en-US" altLang="ja-JP" sz="2600" dirty="0" smtClean="0">
                <a:solidFill>
                  <a:srgbClr val="00B050"/>
                </a:solidFill>
                <a:latin typeface="UD デジタル 教科書体 NP-R" panose="02020400000000000000" pitchFamily="18" charset="-128"/>
                <a:ea typeface="UD デジタル 教科書体 NP-R" panose="02020400000000000000" pitchFamily="18" charset="-128"/>
              </a:rPr>
              <a:t>『 </a:t>
            </a:r>
            <a:r>
              <a:rPr lang="ja-JP" altLang="en-US" sz="2600" b="1" dirty="0" smtClean="0">
                <a:solidFill>
                  <a:srgbClr val="00B050"/>
                </a:solidFill>
                <a:latin typeface="UD デジタル 教科書体 NP-R" panose="02020400000000000000" pitchFamily="18" charset="-128"/>
                <a:ea typeface="UD デジタル 教科書体 NP-R" panose="02020400000000000000" pitchFamily="18" charset="-128"/>
              </a:rPr>
              <a:t>ふくしま</a:t>
            </a:r>
            <a:r>
              <a:rPr lang="ja-JP" altLang="en-US" sz="2600" b="1" dirty="0">
                <a:solidFill>
                  <a:srgbClr val="00B050"/>
                </a:solidFill>
                <a:latin typeface="UD デジタル 教科書体 NP-R" panose="02020400000000000000" pitchFamily="18" charset="-128"/>
                <a:ea typeface="UD デジタル 教科書体 NP-R" panose="02020400000000000000" pitchFamily="18" charset="-128"/>
              </a:rPr>
              <a:t>共生</a:t>
            </a:r>
            <a:r>
              <a:rPr lang="ja-JP" altLang="en-US" sz="2600" b="1" dirty="0" smtClean="0">
                <a:solidFill>
                  <a:srgbClr val="00B050"/>
                </a:solidFill>
                <a:latin typeface="UD デジタル 教科書体 NP-R" panose="02020400000000000000" pitchFamily="18" charset="-128"/>
                <a:ea typeface="UD デジタル 教科書体 NP-R" panose="02020400000000000000" pitchFamily="18" charset="-128"/>
              </a:rPr>
              <a:t>サポーター受講証 </a:t>
            </a:r>
            <a:r>
              <a:rPr lang="en-US" altLang="ja-JP" sz="2600" b="1" dirty="0" smtClean="0">
                <a:solidFill>
                  <a:srgbClr val="00B050"/>
                </a:solidFill>
                <a:latin typeface="UD デジタル 教科書体 NP-R" panose="02020400000000000000" pitchFamily="18" charset="-128"/>
                <a:ea typeface="UD デジタル 教科書体 NP-R" panose="02020400000000000000" pitchFamily="18" charset="-128"/>
              </a:rPr>
              <a:t>』</a:t>
            </a:r>
          </a:p>
          <a:p>
            <a:pPr algn="l"/>
            <a:r>
              <a:rPr lang="ja-JP" altLang="en-US" sz="2600" dirty="0" smtClean="0">
                <a:latin typeface="UD デジタル 教科書体 NP-R" panose="02020400000000000000" pitchFamily="18" charset="-128"/>
                <a:ea typeface="UD デジタル 教科書体 NP-R" panose="02020400000000000000" pitchFamily="18" charset="-128"/>
              </a:rPr>
              <a:t>　を発行し、サポーターと</a:t>
            </a:r>
            <a:r>
              <a:rPr lang="ja-JP" altLang="en-US" sz="2600" dirty="0">
                <a:latin typeface="UD デジタル 教科書体 NP-R" panose="02020400000000000000" pitchFamily="18" charset="-128"/>
                <a:ea typeface="UD デジタル 教科書体 NP-R" panose="02020400000000000000" pitchFamily="18" charset="-128"/>
              </a:rPr>
              <a:t>して</a:t>
            </a:r>
            <a:r>
              <a:rPr lang="ja-JP" altLang="en-US" sz="2600" dirty="0" smtClean="0">
                <a:latin typeface="UD デジタル 教科書体 NP-R" panose="02020400000000000000" pitchFamily="18" charset="-128"/>
                <a:ea typeface="UD デジタル 教科書体 NP-R" panose="02020400000000000000" pitchFamily="18" charset="-128"/>
              </a:rPr>
              <a:t>登録します。</a:t>
            </a:r>
            <a:r>
              <a:rPr lang="ja-JP" altLang="en-US" dirty="0" smtClean="0">
                <a:latin typeface="UD デジタル 教科書体 NP-R" panose="02020400000000000000" pitchFamily="18" charset="-128"/>
                <a:ea typeface="UD デジタル 教科書体 NP-R" panose="02020400000000000000" pitchFamily="18" charset="-128"/>
              </a:rPr>
              <a:t>　</a:t>
            </a:r>
            <a:endParaRPr lang="en-US" altLang="ja-JP" dirty="0" smtClean="0">
              <a:latin typeface="UD デジタル 教科書体 NP-R" panose="02020400000000000000" pitchFamily="18" charset="-128"/>
              <a:ea typeface="UD デジタル 教科書体 NP-R" panose="02020400000000000000" pitchFamily="18" charset="-128"/>
            </a:endParaRPr>
          </a:p>
          <a:p>
            <a:pPr algn="l"/>
            <a:endParaRPr lang="en-US" altLang="ja-JP" b="1" dirty="0">
              <a:solidFill>
                <a:schemeClr val="tx1"/>
              </a:solidFill>
              <a:latin typeface="UD デジタル 教科書体 NP-R" panose="02020400000000000000" pitchFamily="18" charset="-128"/>
              <a:ea typeface="UD デジタル 教科書体 NP-R" panose="02020400000000000000" pitchFamily="18" charset="-128"/>
            </a:endParaRPr>
          </a:p>
          <a:p>
            <a:pPr algn="l"/>
            <a:r>
              <a:rPr lang="en-US" altLang="ja-JP" sz="2600" dirty="0" smtClean="0">
                <a:solidFill>
                  <a:schemeClr val="tx1"/>
                </a:solidFill>
                <a:latin typeface="UD デジタル 教科書体 NP-R" panose="02020400000000000000" pitchFamily="18" charset="-128"/>
                <a:ea typeface="UD デジタル 教科書体 NP-R" panose="02020400000000000000" pitchFamily="18" charset="-128"/>
              </a:rPr>
              <a:t>【</a:t>
            </a:r>
            <a:r>
              <a:rPr lang="ja-JP" altLang="en-US" sz="2600" b="1" dirty="0" smtClean="0">
                <a:solidFill>
                  <a:schemeClr val="tx1"/>
                </a:solidFill>
                <a:latin typeface="UD デジタル 教科書体 NP-R" panose="02020400000000000000" pitchFamily="18" charset="-128"/>
                <a:ea typeface="UD デジタル 教科書体 NP-R" panose="02020400000000000000" pitchFamily="18" charset="-128"/>
              </a:rPr>
              <a:t>サポーターの具体的な活動</a:t>
            </a:r>
            <a:r>
              <a:rPr lang="en-US" altLang="ja-JP" sz="2600" dirty="0" smtClean="0">
                <a:solidFill>
                  <a:schemeClr val="tx1"/>
                </a:solidFill>
                <a:latin typeface="UD デジタル 教科書体 NP-R" panose="02020400000000000000" pitchFamily="18" charset="-128"/>
                <a:ea typeface="UD デジタル 教科書体 NP-R" panose="02020400000000000000" pitchFamily="18" charset="-128"/>
              </a:rPr>
              <a:t>】</a:t>
            </a:r>
          </a:p>
          <a:p>
            <a:pPr algn="l"/>
            <a:r>
              <a:rPr lang="ja-JP" altLang="en-US" sz="2600" dirty="0" smtClean="0">
                <a:solidFill>
                  <a:schemeClr val="tx1"/>
                </a:solidFill>
                <a:latin typeface="UD デジタル 教科書体 NP-R" panose="02020400000000000000" pitchFamily="18" charset="-128"/>
                <a:ea typeface="UD デジタル 教科書体 NP-R" panose="02020400000000000000" pitchFamily="18" charset="-128"/>
              </a:rPr>
              <a:t>（１）</a:t>
            </a:r>
            <a:r>
              <a:rPr lang="ja-JP" altLang="ja-JP" sz="2600" dirty="0" smtClean="0">
                <a:solidFill>
                  <a:schemeClr val="tx1"/>
                </a:solidFill>
                <a:latin typeface="UD デジタル 教科書体 NP-R" panose="02020400000000000000" pitchFamily="18" charset="-128"/>
                <a:ea typeface="UD デジタル 教科書体 NP-R" panose="02020400000000000000" pitchFamily="18" charset="-128"/>
              </a:rPr>
              <a:t>職場</a:t>
            </a:r>
            <a:r>
              <a:rPr lang="ja-JP" altLang="ja-JP" sz="2600" dirty="0">
                <a:solidFill>
                  <a:schemeClr val="tx1"/>
                </a:solidFill>
                <a:latin typeface="UD デジタル 教科書体 NP-R" panose="02020400000000000000" pitchFamily="18" charset="-128"/>
                <a:ea typeface="UD デジタル 教科書体 NP-R" panose="02020400000000000000" pitchFamily="18" charset="-128"/>
              </a:rPr>
              <a:t>や地域において</a:t>
            </a:r>
            <a:r>
              <a:rPr lang="ja-JP" altLang="ja-JP" sz="2600" dirty="0" smtClean="0">
                <a:solidFill>
                  <a:schemeClr val="tx1"/>
                </a:solidFill>
                <a:latin typeface="UD デジタル 教科書体 NP-R" panose="02020400000000000000" pitchFamily="18" charset="-128"/>
                <a:ea typeface="UD デジタル 教科書体 NP-R" panose="02020400000000000000" pitchFamily="18" charset="-128"/>
              </a:rPr>
              <a:t>、サポーター</a:t>
            </a:r>
            <a:r>
              <a:rPr lang="ja-JP" altLang="ja-JP" sz="2600" dirty="0">
                <a:solidFill>
                  <a:schemeClr val="tx1"/>
                </a:solidFill>
                <a:latin typeface="UD デジタル 教科書体 NP-R" panose="02020400000000000000" pitchFamily="18" charset="-128"/>
                <a:ea typeface="UD デジタル 教科書体 NP-R" panose="02020400000000000000" pitchFamily="18" charset="-128"/>
              </a:rPr>
              <a:t>として</a:t>
            </a:r>
            <a:r>
              <a:rPr lang="ja-JP" altLang="ja-JP" sz="2600" u="sng" dirty="0">
                <a:solidFill>
                  <a:schemeClr val="tx1"/>
                </a:solidFill>
                <a:latin typeface="UD デジタル 教科書体 NP-R" panose="02020400000000000000" pitchFamily="18" charset="-128"/>
                <a:ea typeface="UD デジタル 教科書体 NP-R" panose="02020400000000000000" pitchFamily="18" charset="-128"/>
              </a:rPr>
              <a:t>障</a:t>
            </a:r>
            <a:r>
              <a:rPr lang="ja-JP" altLang="ja-JP" sz="2600" u="sng" dirty="0" smtClean="0">
                <a:solidFill>
                  <a:schemeClr val="tx1"/>
                </a:solidFill>
                <a:latin typeface="UD デジタル 教科書体 NP-R" panose="02020400000000000000" pitchFamily="18" charset="-128"/>
                <a:ea typeface="UD デジタル 教科書体 NP-R" panose="02020400000000000000" pitchFamily="18" charset="-128"/>
              </a:rPr>
              <a:t>がいの</a:t>
            </a:r>
            <a:endParaRPr lang="en-US" altLang="ja-JP" sz="2600" u="sng" dirty="0" smtClean="0">
              <a:solidFill>
                <a:schemeClr val="tx1"/>
              </a:solidFill>
              <a:latin typeface="UD デジタル 教科書体 NP-R" panose="02020400000000000000" pitchFamily="18" charset="-128"/>
              <a:ea typeface="UD デジタル 教科書体 NP-R" panose="02020400000000000000" pitchFamily="18" charset="-128"/>
            </a:endParaRPr>
          </a:p>
          <a:p>
            <a:pPr algn="l"/>
            <a:r>
              <a:rPr lang="ja-JP" altLang="en-US" sz="2600" dirty="0" smtClean="0">
                <a:solidFill>
                  <a:schemeClr val="tx1"/>
                </a:solidFill>
                <a:latin typeface="UD デジタル 教科書体 NP-R" panose="02020400000000000000" pitchFamily="18" charset="-128"/>
                <a:ea typeface="UD デジタル 教科書体 NP-R" panose="02020400000000000000" pitchFamily="18" charset="-128"/>
              </a:rPr>
              <a:t>　　　</a:t>
            </a:r>
            <a:r>
              <a:rPr lang="ja-JP" altLang="ja-JP" sz="2600" u="sng" dirty="0" smtClean="0">
                <a:solidFill>
                  <a:schemeClr val="tx1"/>
                </a:solidFill>
                <a:latin typeface="UD デジタル 教科書体 NP-R" panose="02020400000000000000" pitchFamily="18" charset="-128"/>
                <a:ea typeface="UD デジタル 教科書体 NP-R" panose="02020400000000000000" pitchFamily="18" charset="-128"/>
              </a:rPr>
              <a:t>ある</a:t>
            </a:r>
            <a:r>
              <a:rPr lang="ja-JP" altLang="ja-JP" sz="2600" u="sng" dirty="0">
                <a:solidFill>
                  <a:schemeClr val="tx1"/>
                </a:solidFill>
                <a:latin typeface="UD デジタル 教科書体 NP-R" panose="02020400000000000000" pitchFamily="18" charset="-128"/>
                <a:ea typeface="UD デジタル 教科書体 NP-R" panose="02020400000000000000" pitchFamily="18" charset="-128"/>
              </a:rPr>
              <a:t>人への理解が促進するよう</a:t>
            </a:r>
            <a:r>
              <a:rPr lang="ja-JP" altLang="ja-JP" sz="2600" u="sng" dirty="0" smtClean="0">
                <a:solidFill>
                  <a:schemeClr val="tx1"/>
                </a:solidFill>
                <a:latin typeface="UD デジタル 教科書体 NP-R" panose="02020400000000000000" pitchFamily="18" charset="-128"/>
                <a:ea typeface="UD デジタル 教科書体 NP-R" panose="02020400000000000000" pitchFamily="18" charset="-128"/>
              </a:rPr>
              <a:t>情報</a:t>
            </a:r>
            <a:r>
              <a:rPr lang="ja-JP" altLang="en-US" sz="2600" u="sng" dirty="0" smtClean="0">
                <a:solidFill>
                  <a:schemeClr val="tx1"/>
                </a:solidFill>
                <a:latin typeface="UD デジタル 教科書体 NP-R" panose="02020400000000000000" pitchFamily="18" charset="-128"/>
                <a:ea typeface="UD デジタル 教科書体 NP-R" panose="02020400000000000000" pitchFamily="18" charset="-128"/>
              </a:rPr>
              <a:t>発信</a:t>
            </a:r>
            <a:r>
              <a:rPr lang="ja-JP" altLang="ja-JP" sz="2600" u="sng" dirty="0" smtClean="0">
                <a:solidFill>
                  <a:schemeClr val="tx1"/>
                </a:solidFill>
                <a:latin typeface="UD デジタル 教科書体 NP-R" panose="02020400000000000000" pitchFamily="18" charset="-128"/>
                <a:ea typeface="UD デジタル 教科書体 NP-R" panose="02020400000000000000" pitchFamily="18" charset="-128"/>
              </a:rPr>
              <a:t>を</a:t>
            </a:r>
            <a:r>
              <a:rPr lang="ja-JP" altLang="ja-JP" sz="2600" u="sng" dirty="0">
                <a:solidFill>
                  <a:schemeClr val="tx1"/>
                </a:solidFill>
                <a:latin typeface="UD デジタル 教科書体 NP-R" panose="02020400000000000000" pitchFamily="18" charset="-128"/>
                <a:ea typeface="UD デジタル 教科書体 NP-R" panose="02020400000000000000" pitchFamily="18" charset="-128"/>
              </a:rPr>
              <a:t>行う</a:t>
            </a:r>
            <a:r>
              <a:rPr lang="ja-JP" altLang="ja-JP" sz="2600" u="sng" dirty="0" smtClean="0">
                <a:solidFill>
                  <a:schemeClr val="tx1"/>
                </a:solidFill>
                <a:latin typeface="UD デジタル 教科書体 NP-R" panose="02020400000000000000" pitchFamily="18" charset="-128"/>
                <a:ea typeface="UD デジタル 教科書体 NP-R" panose="02020400000000000000" pitchFamily="18" charset="-128"/>
              </a:rPr>
              <a:t>。</a:t>
            </a:r>
            <a:endParaRPr lang="en-US" altLang="ja-JP" sz="2600" u="sng" dirty="0" smtClean="0">
              <a:solidFill>
                <a:schemeClr val="tx1"/>
              </a:solidFill>
              <a:latin typeface="UD デジタル 教科書体 NP-R" panose="02020400000000000000" pitchFamily="18" charset="-128"/>
              <a:ea typeface="UD デジタル 教科書体 NP-R" panose="02020400000000000000" pitchFamily="18" charset="-128"/>
            </a:endParaRPr>
          </a:p>
          <a:p>
            <a:pPr algn="l"/>
            <a:endParaRPr lang="ja-JP" altLang="ja-JP" sz="2600" dirty="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7336" y="4311561"/>
            <a:ext cx="1908535" cy="1844122"/>
          </a:xfrm>
          <a:prstGeom prst="rect">
            <a:avLst/>
          </a:prstGeom>
        </p:spPr>
      </p:pic>
      <p:sp>
        <p:nvSpPr>
          <p:cNvPr id="6" name="テキスト ボックス 5"/>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25</a:t>
            </a:r>
            <a:endParaRPr lang="en-US" altLang="ja-JP" sz="2000" dirty="0" smtClean="0">
              <a:latin typeface="UD デジタル 教科書体 NP-R" panose="02020400000000000000" pitchFamily="18" charset="-128"/>
              <a:ea typeface="UD デジタル 教科書体 NP-R" panose="02020400000000000000" pitchFamily="18" charset="-128"/>
            </a:endParaRPr>
          </a:p>
        </p:txBody>
      </p:sp>
      <p:grpSp>
        <p:nvGrpSpPr>
          <p:cNvPr id="5" name="グループ化 4"/>
          <p:cNvGrpSpPr>
            <a:grpSpLocks noChangeAspect="1"/>
          </p:cNvGrpSpPr>
          <p:nvPr/>
        </p:nvGrpSpPr>
        <p:grpSpPr>
          <a:xfrm>
            <a:off x="7510480" y="1184272"/>
            <a:ext cx="3750321" cy="2321305"/>
            <a:chOff x="7827463" y="1905119"/>
            <a:chExt cx="4733469" cy="2929837"/>
          </a:xfrm>
        </p:grpSpPr>
        <p:grpSp>
          <p:nvGrpSpPr>
            <p:cNvPr id="9" name="グループ化 8"/>
            <p:cNvGrpSpPr/>
            <p:nvPr/>
          </p:nvGrpSpPr>
          <p:grpSpPr>
            <a:xfrm>
              <a:off x="7827463" y="1907433"/>
              <a:ext cx="2067152" cy="2927523"/>
              <a:chOff x="3537474" y="3481543"/>
              <a:chExt cx="2067152" cy="2927523"/>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7474" y="3910596"/>
                <a:ext cx="2067152" cy="2498470"/>
              </a:xfrm>
              <a:prstGeom prst="rect">
                <a:avLst/>
              </a:prstGeom>
            </p:spPr>
          </p:pic>
          <p:sp>
            <p:nvSpPr>
              <p:cNvPr id="14" name="テキスト ボックス 13"/>
              <p:cNvSpPr txBox="1"/>
              <p:nvPr/>
            </p:nvSpPr>
            <p:spPr>
              <a:xfrm>
                <a:off x="3807078" y="3481543"/>
                <a:ext cx="1527944" cy="427306"/>
              </a:xfrm>
              <a:prstGeom prst="rect">
                <a:avLst/>
              </a:prstGeom>
              <a:noFill/>
            </p:spPr>
            <p:txBody>
              <a:bodyPr wrap="none" rtlCol="0">
                <a:spAutoFit/>
              </a:bodyPr>
              <a:lstStyle/>
              <a:p>
                <a:r>
                  <a:rPr kumimoji="1" lang="en-US" altLang="ja-JP" sz="1600" dirty="0" smtClean="0">
                    <a:latin typeface="UD デジタル 教科書体 NP-R" panose="02020400000000000000" pitchFamily="18" charset="-128"/>
                    <a:ea typeface="UD デジタル 教科書体 NP-R" panose="02020400000000000000" pitchFamily="18" charset="-128"/>
                  </a:rPr>
                  <a:t>【</a:t>
                </a:r>
                <a:r>
                  <a:rPr kumimoji="1" lang="ja-JP" altLang="en-US" sz="1600" dirty="0" smtClean="0">
                    <a:latin typeface="UD デジタル 教科書体 NP-R" panose="02020400000000000000" pitchFamily="18" charset="-128"/>
                    <a:ea typeface="UD デジタル 教科書体 NP-R" panose="02020400000000000000" pitchFamily="18" charset="-128"/>
                  </a:rPr>
                  <a:t>おもて</a:t>
                </a:r>
                <a:r>
                  <a:rPr kumimoji="1" lang="en-US" altLang="ja-JP" sz="1600" dirty="0" smtClean="0">
                    <a:latin typeface="UD デジタル 教科書体 NP-R" panose="02020400000000000000" pitchFamily="18" charset="-128"/>
                    <a:ea typeface="UD デジタル 教科書体 NP-R" panose="02020400000000000000" pitchFamily="18" charset="-128"/>
                  </a:rPr>
                  <a:t>】</a:t>
                </a:r>
                <a:endParaRPr kumimoji="1" lang="ja-JP" altLang="en-US" sz="1600" dirty="0">
                  <a:latin typeface="UD デジタル 教科書体 NP-R" panose="02020400000000000000" pitchFamily="18" charset="-128"/>
                  <a:ea typeface="UD デジタル 教科書体 NP-R" panose="02020400000000000000" pitchFamily="18" charset="-128"/>
                </a:endParaRPr>
              </a:p>
            </p:txBody>
          </p:sp>
        </p:grpSp>
        <p:grpSp>
          <p:nvGrpSpPr>
            <p:cNvPr id="10" name="グループ化 9"/>
            <p:cNvGrpSpPr/>
            <p:nvPr/>
          </p:nvGrpSpPr>
          <p:grpSpPr>
            <a:xfrm>
              <a:off x="10493780" y="1905119"/>
              <a:ext cx="2067152" cy="2929837"/>
              <a:chOff x="6675757" y="3506039"/>
              <a:chExt cx="2067152" cy="2929837"/>
            </a:xfrm>
          </p:grpSpPr>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5757" y="3937406"/>
                <a:ext cx="2067152" cy="2498470"/>
              </a:xfrm>
              <a:prstGeom prst="rect">
                <a:avLst/>
              </a:prstGeom>
            </p:spPr>
          </p:pic>
          <p:sp>
            <p:nvSpPr>
              <p:cNvPr id="12" name="テキスト ボックス 11"/>
              <p:cNvSpPr txBox="1"/>
              <p:nvPr/>
            </p:nvSpPr>
            <p:spPr>
              <a:xfrm>
                <a:off x="7074848" y="3506039"/>
                <a:ext cx="1268970" cy="427306"/>
              </a:xfrm>
              <a:prstGeom prst="rect">
                <a:avLst/>
              </a:prstGeom>
              <a:noFill/>
            </p:spPr>
            <p:txBody>
              <a:bodyPr wrap="none" rtlCol="0">
                <a:spAutoFit/>
              </a:bodyPr>
              <a:lstStyle/>
              <a:p>
                <a:r>
                  <a:rPr kumimoji="1" lang="en-US" altLang="ja-JP" sz="1600" dirty="0" smtClean="0">
                    <a:latin typeface="UD デジタル 教科書体 NP-R" panose="02020400000000000000" pitchFamily="18" charset="-128"/>
                    <a:ea typeface="UD デジタル 教科書体 NP-R" panose="02020400000000000000" pitchFamily="18" charset="-128"/>
                  </a:rPr>
                  <a:t>【</a:t>
                </a:r>
                <a:r>
                  <a:rPr kumimoji="1" lang="ja-JP" altLang="en-US" sz="1600" dirty="0" smtClean="0">
                    <a:latin typeface="UD デジタル 教科書体 NP-R" panose="02020400000000000000" pitchFamily="18" charset="-128"/>
                    <a:ea typeface="UD デジタル 教科書体 NP-R" panose="02020400000000000000" pitchFamily="18" charset="-128"/>
                  </a:rPr>
                  <a:t>うら</a:t>
                </a:r>
                <a:r>
                  <a:rPr kumimoji="1" lang="en-US" altLang="ja-JP" sz="1600" dirty="0" smtClean="0">
                    <a:latin typeface="UD デジタル 教科書体 NP-R" panose="02020400000000000000" pitchFamily="18" charset="-128"/>
                    <a:ea typeface="UD デジタル 教科書体 NP-R" panose="02020400000000000000" pitchFamily="18" charset="-128"/>
                  </a:rPr>
                  <a:t>】</a:t>
                </a:r>
                <a:endParaRPr kumimoji="1" lang="ja-JP" altLang="en-US" sz="1600" dirty="0">
                  <a:latin typeface="UD デジタル 教科書体 NP-R" panose="02020400000000000000" pitchFamily="18" charset="-128"/>
                  <a:ea typeface="UD デジタル 教科書体 NP-R" panose="02020400000000000000" pitchFamily="18" charset="-128"/>
                </a:endParaRPr>
              </a:p>
            </p:txBody>
          </p:sp>
        </p:grpSp>
      </p:grpSp>
      <p:sp>
        <p:nvSpPr>
          <p:cNvPr id="7" name="テキスト ボックス 6"/>
          <p:cNvSpPr txBox="1"/>
          <p:nvPr/>
        </p:nvSpPr>
        <p:spPr>
          <a:xfrm>
            <a:off x="568657" y="5237302"/>
            <a:ext cx="8520281" cy="1477328"/>
          </a:xfrm>
          <a:prstGeom prst="rect">
            <a:avLst/>
          </a:prstGeom>
          <a:noFill/>
        </p:spPr>
        <p:txBody>
          <a:bodyPr wrap="none" rtlCol="0">
            <a:spAutoFit/>
          </a:bodyPr>
          <a:lstStyle/>
          <a:p>
            <a:pPr>
              <a:lnSpc>
                <a:spcPts val="3600"/>
              </a:lnSpc>
            </a:pPr>
            <a:r>
              <a:rPr lang="ja-JP" altLang="en-US" sz="2600" dirty="0" smtClean="0">
                <a:latin typeface="UD デジタル 教科書体 NP-R" panose="02020400000000000000" pitchFamily="18" charset="-128"/>
                <a:ea typeface="UD デジタル 教科書体 NP-R" panose="02020400000000000000" pitchFamily="18" charset="-128"/>
              </a:rPr>
              <a:t>（２</a:t>
            </a:r>
            <a:r>
              <a:rPr lang="ja-JP" altLang="en-US" sz="2600" dirty="0">
                <a:latin typeface="UD デジタル 教科書体 NP-R" panose="02020400000000000000" pitchFamily="18" charset="-128"/>
                <a:ea typeface="UD デジタル 教科書体 NP-R" panose="02020400000000000000" pitchFamily="18" charset="-128"/>
              </a:rPr>
              <a:t>）</a:t>
            </a:r>
            <a:r>
              <a:rPr lang="ja-JP" altLang="ja-JP" sz="2600" dirty="0">
                <a:latin typeface="UD デジタル 教科書体 NP-R" panose="02020400000000000000" pitchFamily="18" charset="-128"/>
                <a:ea typeface="UD デジタル 教科書体 NP-R" panose="02020400000000000000" pitchFamily="18" charset="-128"/>
              </a:rPr>
              <a:t>障がいのある人と触れ合う等、積極的に</a:t>
            </a:r>
            <a:r>
              <a:rPr lang="ja-JP" altLang="ja-JP" sz="2600" u="sng" dirty="0">
                <a:latin typeface="UD デジタル 教科書体 NP-R" panose="02020400000000000000" pitchFamily="18" charset="-128"/>
                <a:ea typeface="UD デジタル 教科書体 NP-R" panose="02020400000000000000" pitchFamily="18" charset="-128"/>
              </a:rPr>
              <a:t>障がいの</a:t>
            </a:r>
            <a:endParaRPr lang="en-US" altLang="ja-JP" sz="2600" u="sng" dirty="0">
              <a:latin typeface="UD デジタル 教科書体 NP-R" panose="02020400000000000000" pitchFamily="18" charset="-128"/>
              <a:ea typeface="UD デジタル 教科書体 NP-R" panose="02020400000000000000" pitchFamily="18" charset="-128"/>
            </a:endParaRPr>
          </a:p>
          <a:p>
            <a:pPr lvl="0">
              <a:lnSpc>
                <a:spcPts val="3600"/>
              </a:lnSpc>
            </a:pPr>
            <a:r>
              <a:rPr lang="ja-JP" altLang="en-US" sz="2600" dirty="0">
                <a:latin typeface="UD デジタル 教科書体 NP-R" panose="02020400000000000000" pitchFamily="18" charset="-128"/>
                <a:ea typeface="UD デジタル 教科書体 NP-R" panose="02020400000000000000" pitchFamily="18" charset="-128"/>
              </a:rPr>
              <a:t>　　　</a:t>
            </a:r>
            <a:r>
              <a:rPr lang="ja-JP" altLang="ja-JP" sz="2600" u="sng" dirty="0">
                <a:latin typeface="UD デジタル 教科書体 NP-R" panose="02020400000000000000" pitchFamily="18" charset="-128"/>
                <a:ea typeface="UD デジタル 教科書体 NP-R" panose="02020400000000000000" pitchFamily="18" charset="-128"/>
              </a:rPr>
              <a:t>ある人への理解を深める。</a:t>
            </a:r>
            <a:r>
              <a:rPr lang="ja-JP" altLang="ja-JP" sz="2600" dirty="0">
                <a:latin typeface="UD デジタル 教科書体 NP-R" panose="02020400000000000000" pitchFamily="18" charset="-128"/>
                <a:ea typeface="UD デジタル 教科書体 NP-R" panose="02020400000000000000" pitchFamily="18" charset="-128"/>
              </a:rPr>
              <a:t>また、支援の必要な</a:t>
            </a:r>
            <a:r>
              <a:rPr lang="ja-JP" altLang="ja-JP" sz="2600" dirty="0" smtClean="0">
                <a:latin typeface="UD デジタル 教科書体 NP-R" panose="02020400000000000000" pitchFamily="18" charset="-128"/>
                <a:ea typeface="UD デジタル 教科書体 NP-R" panose="02020400000000000000" pitchFamily="18" charset="-128"/>
              </a:rPr>
              <a:t>方</a:t>
            </a:r>
            <a:endParaRPr lang="en-US" altLang="ja-JP" sz="2600" dirty="0" smtClean="0">
              <a:latin typeface="UD デジタル 教科書体 NP-R" panose="02020400000000000000" pitchFamily="18" charset="-128"/>
              <a:ea typeface="UD デジタル 教科書体 NP-R" panose="02020400000000000000" pitchFamily="18" charset="-128"/>
            </a:endParaRPr>
          </a:p>
          <a:p>
            <a:pPr lvl="0">
              <a:lnSpc>
                <a:spcPts val="3600"/>
              </a:lnSpc>
            </a:pPr>
            <a:r>
              <a:rPr lang="ja-JP" altLang="en-US" sz="2600" dirty="0" smtClean="0">
                <a:latin typeface="UD デジタル 教科書体 NP-R" panose="02020400000000000000" pitchFamily="18" charset="-128"/>
                <a:ea typeface="UD デジタル 教科書体 NP-R" panose="02020400000000000000" pitchFamily="18" charset="-128"/>
              </a:rPr>
              <a:t>　　　</a:t>
            </a:r>
            <a:r>
              <a:rPr lang="ja-JP" altLang="ja-JP" sz="2600" dirty="0" smtClean="0">
                <a:latin typeface="UD デジタル 教科書体 NP-R" panose="02020400000000000000" pitchFamily="18" charset="-128"/>
                <a:ea typeface="UD デジタル 教科書体 NP-R" panose="02020400000000000000" pitchFamily="18" charset="-128"/>
              </a:rPr>
              <a:t>へ</a:t>
            </a:r>
            <a:r>
              <a:rPr lang="ja-JP" altLang="ja-JP" sz="2600" u="sng" dirty="0" smtClean="0">
                <a:latin typeface="UD デジタル 教科書体 NP-R" panose="02020400000000000000" pitchFamily="18" charset="-128"/>
                <a:ea typeface="UD デジタル 教科書体 NP-R" panose="02020400000000000000" pitchFamily="18" charset="-128"/>
              </a:rPr>
              <a:t>自ら</a:t>
            </a:r>
            <a:r>
              <a:rPr lang="ja-JP" altLang="ja-JP" sz="2600" u="sng" dirty="0">
                <a:latin typeface="UD デジタル 教科書体 NP-R" panose="02020400000000000000" pitchFamily="18" charset="-128"/>
                <a:ea typeface="UD デジタル 教科書体 NP-R" panose="02020400000000000000" pitchFamily="18" charset="-128"/>
              </a:rPr>
              <a:t>率先して支援</a:t>
            </a:r>
            <a:r>
              <a:rPr lang="ja-JP" altLang="ja-JP" sz="2600" dirty="0">
                <a:latin typeface="UD デジタル 教科書体 NP-R" panose="02020400000000000000" pitchFamily="18" charset="-128"/>
                <a:ea typeface="UD デジタル 教科書体 NP-R" panose="02020400000000000000" pitchFamily="18" charset="-128"/>
              </a:rPr>
              <a:t>を行う</a:t>
            </a:r>
            <a:r>
              <a:rPr lang="ja-JP" altLang="en-US" sz="2600" dirty="0" smtClean="0">
                <a:latin typeface="UD デジタル 教科書体 NP-R" panose="02020400000000000000" pitchFamily="18" charset="-128"/>
                <a:ea typeface="UD デジタル 教科書体 NP-R" panose="02020400000000000000" pitchFamily="18" charset="-128"/>
              </a:rPr>
              <a:t>。</a:t>
            </a:r>
            <a:endParaRPr lang="ja-JP" altLang="en-US" sz="26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41622205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762402" y="1976123"/>
            <a:ext cx="9960841" cy="4088938"/>
          </a:xfrm>
        </p:spPr>
        <p:txBody>
          <a:bodyPr>
            <a:noAutofit/>
          </a:bodyPr>
          <a:lstStyle/>
          <a:p>
            <a:pPr algn="l">
              <a:lnSpc>
                <a:spcPct val="200000"/>
              </a:lnSpc>
            </a:pPr>
            <a:r>
              <a:rPr kumimoji="1" lang="ja-JP" altLang="en-US" sz="2600" u="sng" dirty="0" smtClean="0">
                <a:latin typeface="UD デジタル 教科書体 NP-R" panose="02020400000000000000" pitchFamily="18" charset="-128"/>
                <a:ea typeface="UD デジタル 教科書体 NP-R" panose="02020400000000000000" pitchFamily="18" charset="-128"/>
              </a:rPr>
              <a:t>→障がいや障がいのある方のことがよく分からない方へ</a:t>
            </a:r>
            <a:endParaRPr kumimoji="1" lang="en-US" altLang="ja-JP" sz="2600" u="sng" dirty="0" smtClean="0">
              <a:latin typeface="UD デジタル 教科書体 NP-R" panose="02020400000000000000" pitchFamily="18" charset="-128"/>
              <a:ea typeface="UD デジタル 教科書体 NP-R" panose="02020400000000000000" pitchFamily="18" charset="-128"/>
            </a:endParaRPr>
          </a:p>
          <a:p>
            <a:pPr algn="l">
              <a:lnSpc>
                <a:spcPct val="100000"/>
              </a:lnSpc>
            </a:pPr>
            <a:r>
              <a:rPr kumimoji="1" lang="ja-JP" altLang="en-US" sz="2600" dirty="0" smtClean="0">
                <a:latin typeface="UD デジタル 教科書体 NP-R" panose="02020400000000000000" pitchFamily="18" charset="-128"/>
                <a:ea typeface="UD デジタル 教科書体 NP-R" panose="02020400000000000000" pitchFamily="18" charset="-128"/>
              </a:rPr>
              <a:t>　</a:t>
            </a:r>
            <a:r>
              <a:rPr kumimoji="1" lang="ja-JP" altLang="en-US" sz="2600" u="sng" dirty="0" smtClean="0">
                <a:latin typeface="UD デジタル 教科書体 NP-R" panose="02020400000000000000" pitchFamily="18" charset="-128"/>
                <a:ea typeface="UD デジタル 教科書体 NP-R" panose="02020400000000000000" pitchFamily="18" charset="-128"/>
              </a:rPr>
              <a:t>理解を広めること</a:t>
            </a:r>
            <a:endParaRPr kumimoji="1" lang="en-US" altLang="ja-JP" sz="2600" u="sng" dirty="0" smtClean="0">
              <a:latin typeface="UD デジタル 教科書体 NP-R" panose="02020400000000000000" pitchFamily="18" charset="-128"/>
              <a:ea typeface="UD デジタル 教科書体 NP-R" panose="02020400000000000000" pitchFamily="18" charset="-128"/>
            </a:endParaRPr>
          </a:p>
          <a:p>
            <a:pPr algn="l">
              <a:lnSpc>
                <a:spcPct val="200000"/>
              </a:lnSpc>
            </a:pPr>
            <a:r>
              <a:rPr lang="ja-JP" altLang="en-US" sz="2600" u="sng" dirty="0" smtClean="0">
                <a:latin typeface="UD デジタル 教科書体 NP-R" panose="02020400000000000000" pitchFamily="18" charset="-128"/>
                <a:ea typeface="UD デジタル 教科書体 NP-R" panose="02020400000000000000" pitchFamily="18" charset="-128"/>
              </a:rPr>
              <a:t>→</a:t>
            </a:r>
            <a:r>
              <a:rPr lang="ja-JP" altLang="en-US" sz="2600" u="sng" dirty="0">
                <a:latin typeface="UD デジタル 教科書体 NP-R" panose="02020400000000000000" pitchFamily="18" charset="-128"/>
                <a:ea typeface="UD デジタル 教科書体 NP-R" panose="02020400000000000000" pitchFamily="18" charset="-128"/>
              </a:rPr>
              <a:t>障がいのある方の目線で物事を考えられるようになる</a:t>
            </a:r>
            <a:r>
              <a:rPr lang="ja-JP" altLang="en-US" sz="2600" u="sng" dirty="0" smtClean="0">
                <a:latin typeface="UD デジタル 教科書体 NP-R" panose="02020400000000000000" pitchFamily="18" charset="-128"/>
                <a:ea typeface="UD デジタル 教科書体 NP-R" panose="02020400000000000000" pitchFamily="18" charset="-128"/>
              </a:rPr>
              <a:t>こと</a:t>
            </a:r>
            <a:endParaRPr lang="en-US" altLang="ja-JP" sz="2600" u="sng" dirty="0" smtClean="0">
              <a:latin typeface="UD デジタル 教科書体 NP-R" panose="02020400000000000000" pitchFamily="18" charset="-128"/>
              <a:ea typeface="UD デジタル 教科書体 NP-R" panose="02020400000000000000" pitchFamily="18" charset="-128"/>
            </a:endParaRPr>
          </a:p>
          <a:p>
            <a:pPr algn="l">
              <a:lnSpc>
                <a:spcPct val="200000"/>
              </a:lnSpc>
            </a:pPr>
            <a:r>
              <a:rPr lang="ja-JP" altLang="en-US" sz="2600" u="sng" dirty="0">
                <a:latin typeface="UD デジタル 教科書体 NP-R" panose="02020400000000000000" pitchFamily="18" charset="-128"/>
                <a:ea typeface="UD デジタル 教科書体 NP-R" panose="02020400000000000000" pitchFamily="18" charset="-128"/>
              </a:rPr>
              <a:t>→障がいを理由とする差別かな？と思ったら相談してみる</a:t>
            </a:r>
            <a:r>
              <a:rPr lang="ja-JP" altLang="en-US" sz="2600" u="sng" dirty="0" smtClean="0">
                <a:latin typeface="UD デジタル 教科書体 NP-R" panose="02020400000000000000" pitchFamily="18" charset="-128"/>
                <a:ea typeface="UD デジタル 教科書体 NP-R" panose="02020400000000000000" pitchFamily="18" charset="-128"/>
              </a:rPr>
              <a:t>こと</a:t>
            </a:r>
            <a:endParaRPr kumimoji="1" lang="en-US" altLang="ja-JP" sz="2600" u="sng" dirty="0" smtClean="0">
              <a:latin typeface="UD デジタル 教科書体 NP-R" panose="02020400000000000000" pitchFamily="18" charset="-128"/>
              <a:ea typeface="UD デジタル 教科書体 NP-R" panose="02020400000000000000" pitchFamily="18" charset="-128"/>
            </a:endParaRPr>
          </a:p>
          <a:p>
            <a:pPr algn="l">
              <a:lnSpc>
                <a:spcPct val="200000"/>
              </a:lnSpc>
            </a:pPr>
            <a:r>
              <a:rPr kumimoji="1" lang="ja-JP" altLang="en-US" sz="2600" u="sng" dirty="0" smtClean="0">
                <a:latin typeface="UD デジタル 教科書体 NP-R" panose="02020400000000000000" pitchFamily="18" charset="-128"/>
                <a:ea typeface="UD デジタル 教科書体 NP-R" panose="02020400000000000000" pitchFamily="18" charset="-128"/>
              </a:rPr>
              <a:t>→こんな合理的配慮があったら暮らしやすいな、と考えること</a:t>
            </a:r>
            <a:endParaRPr lang="en-US" altLang="ja-JP" sz="2600" dirty="0">
              <a:latin typeface="UD デジタル 教科書体 NP-R" panose="02020400000000000000" pitchFamily="18" charset="-128"/>
              <a:ea typeface="UD デジタル 教科書体 NP-R" panose="02020400000000000000" pitchFamily="18" charset="-128"/>
            </a:endParaRPr>
          </a:p>
          <a:p>
            <a:pPr algn="l"/>
            <a:endParaRPr kumimoji="1" lang="ja-JP" altLang="en-US" sz="2600" dirty="0">
              <a:latin typeface="UD デジタル 教科書体 NP-R" panose="02020400000000000000" pitchFamily="18" charset="-128"/>
              <a:ea typeface="UD デジタル 教科書体 NP-R" panose="02020400000000000000" pitchFamily="18" charset="-128"/>
            </a:endParaRPr>
          </a:p>
        </p:txBody>
      </p:sp>
      <p:sp>
        <p:nvSpPr>
          <p:cNvPr id="5" name="テキスト ボックス 4"/>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26</a:t>
            </a:r>
            <a:endParaRPr lang="en-US" altLang="ja-JP" sz="2000" dirty="0" smtClean="0">
              <a:latin typeface="UD デジタル 教科書体 NP-R" panose="02020400000000000000" pitchFamily="18" charset="-128"/>
              <a:ea typeface="UD デジタル 教科書体 NP-R" panose="02020400000000000000" pitchFamily="18" charset="-128"/>
            </a:endParaRPr>
          </a:p>
        </p:txBody>
      </p:sp>
      <p:sp>
        <p:nvSpPr>
          <p:cNvPr id="7" name="サブタイトル 2"/>
          <p:cNvSpPr txBox="1">
            <a:spLocks/>
          </p:cNvSpPr>
          <p:nvPr/>
        </p:nvSpPr>
        <p:spPr>
          <a:xfrm>
            <a:off x="570325" y="1412268"/>
            <a:ext cx="4923694" cy="4661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2600" dirty="0" smtClean="0">
                <a:latin typeface="UD デジタル 教科書体 NP-R" panose="02020400000000000000" pitchFamily="18" charset="-128"/>
                <a:ea typeface="UD デジタル 教科書体 NP-R" panose="02020400000000000000" pitchFamily="18" charset="-128"/>
              </a:rPr>
              <a:t>【</a:t>
            </a:r>
            <a:r>
              <a:rPr lang="ja-JP" altLang="en-US" sz="2600" b="1" dirty="0" smtClean="0">
                <a:latin typeface="UD デジタル 教科書体 NP-R" panose="02020400000000000000" pitchFamily="18" charset="-128"/>
                <a:ea typeface="UD デジタル 教科書体 NP-R" panose="02020400000000000000" pitchFamily="18" charset="-128"/>
              </a:rPr>
              <a:t>共生社会実現のための誓い</a:t>
            </a:r>
            <a:r>
              <a:rPr lang="en-US" altLang="ja-JP" sz="2600" dirty="0" smtClean="0">
                <a:latin typeface="UD デジタル 教科書体 NP-R" panose="02020400000000000000" pitchFamily="18" charset="-128"/>
                <a:ea typeface="UD デジタル 教科書体 NP-R" panose="02020400000000000000" pitchFamily="18" charset="-128"/>
              </a:rPr>
              <a:t>】</a:t>
            </a:r>
          </a:p>
        </p:txBody>
      </p:sp>
      <p:sp>
        <p:nvSpPr>
          <p:cNvPr id="9" name="タイトル 1"/>
          <p:cNvSpPr txBox="1">
            <a:spLocks/>
          </p:cNvSpPr>
          <p:nvPr/>
        </p:nvSpPr>
        <p:spPr>
          <a:xfrm>
            <a:off x="0" y="360000"/>
            <a:ext cx="12192000" cy="7200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chorCtr="0">
            <a:normAutofit/>
          </a:bodyPr>
          <a:lstStyle>
            <a:lvl1pPr algn="ctr" defTabSz="914400" rtl="0" eaLnBrk="1" latinLnBrk="0" hangingPunct="1">
              <a:lnSpc>
                <a:spcPct val="90000"/>
              </a:lnSpc>
              <a:spcBef>
                <a:spcPct val="0"/>
              </a:spcBef>
              <a:buNone/>
              <a:defRPr kumimoji="1"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4000" b="1" dirty="0" smtClean="0">
                <a:solidFill>
                  <a:schemeClr val="tx1"/>
                </a:solidFill>
                <a:latin typeface="UD デジタル 教科書体 NP-R" panose="02020400000000000000" pitchFamily="18" charset="-128"/>
                <a:ea typeface="UD デジタル 教科書体 NP-R" panose="02020400000000000000" pitchFamily="18" charset="-128"/>
              </a:rPr>
              <a:t>ふくしま共生サポーターとして</a:t>
            </a:r>
            <a:endParaRPr lang="en-US" altLang="ja-JP" sz="4000" b="1" dirty="0" smtClean="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2" name="テキスト ボックス 1"/>
          <p:cNvSpPr txBox="1"/>
          <p:nvPr/>
        </p:nvSpPr>
        <p:spPr>
          <a:xfrm>
            <a:off x="9712826" y="6113319"/>
            <a:ext cx="851515" cy="492443"/>
          </a:xfrm>
          <a:prstGeom prst="rect">
            <a:avLst/>
          </a:prstGeom>
          <a:noFill/>
        </p:spPr>
        <p:txBody>
          <a:bodyPr wrap="none" rtlCol="0">
            <a:spAutoFit/>
          </a:bodyPr>
          <a:lstStyle/>
          <a:p>
            <a:r>
              <a:rPr kumimoji="1" lang="ja-JP" altLang="en-US" sz="2600" dirty="0" smtClean="0">
                <a:latin typeface="UD デジタル 教科書体 NP-R" panose="02020400000000000000" pitchFamily="18" charset="-128"/>
                <a:ea typeface="UD デジタル 教科書体 NP-R" panose="02020400000000000000" pitchFamily="18" charset="-128"/>
              </a:rPr>
              <a:t>など</a:t>
            </a:r>
            <a:endParaRPr kumimoji="1" lang="ja-JP" altLang="en-US" sz="26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7109480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58052" y="1312294"/>
            <a:ext cx="10661267" cy="1733808"/>
          </a:xfrm>
          <a:prstGeom prst="rect">
            <a:avLst/>
          </a:prstGeom>
        </p:spPr>
        <p:txBody>
          <a:bodyPr wrap="square">
            <a:spAutoFit/>
          </a:bodyPr>
          <a:lstStyle/>
          <a:p>
            <a:pPr lvl="0">
              <a:lnSpc>
                <a:spcPts val="3600"/>
              </a:lnSpc>
              <a:spcBef>
                <a:spcPts val="1000"/>
              </a:spcBef>
            </a:pPr>
            <a:r>
              <a:rPr lang="ja-JP" altLang="en-US" sz="2400" dirty="0" smtClean="0">
                <a:solidFill>
                  <a:prstClr val="black"/>
                </a:solidFill>
                <a:latin typeface="UD デジタル 教科書体 NP-R" panose="02020400000000000000" pitchFamily="18" charset="-128"/>
                <a:ea typeface="UD デジタル 教科書体 NP-R" panose="02020400000000000000" pitchFamily="18" charset="-128"/>
              </a:rPr>
              <a:t>○</a:t>
            </a:r>
            <a:r>
              <a:rPr lang="ja-JP" altLang="en-US" sz="2600" dirty="0" smtClean="0">
                <a:solidFill>
                  <a:prstClr val="black"/>
                </a:solidFill>
                <a:latin typeface="UD デジタル 教科書体 NP-R" panose="02020400000000000000" pitchFamily="18" charset="-128"/>
                <a:ea typeface="UD デジタル 教科書体 NP-R" panose="02020400000000000000" pitchFamily="18" charset="-128"/>
              </a:rPr>
              <a:t>サポーターは、</a:t>
            </a:r>
            <a:r>
              <a:rPr lang="ja-JP" altLang="en-US" sz="2600" u="sng" dirty="0" smtClean="0">
                <a:solidFill>
                  <a:prstClr val="black"/>
                </a:solidFill>
                <a:latin typeface="UD デジタル 教科書体 NP-R" panose="02020400000000000000" pitchFamily="18" charset="-128"/>
                <a:ea typeface="UD デジタル 教科書体 NP-R" panose="02020400000000000000" pitchFamily="18" charset="-128"/>
              </a:rPr>
              <a:t>自らが講師となり、</a:t>
            </a:r>
            <a:endParaRPr lang="en-US" altLang="ja-JP" sz="2600" u="sng" dirty="0" smtClean="0">
              <a:solidFill>
                <a:prstClr val="black"/>
              </a:solidFill>
              <a:latin typeface="UD デジタル 教科書体 NP-R" panose="02020400000000000000" pitchFamily="18" charset="-128"/>
              <a:ea typeface="UD デジタル 教科書体 NP-R" panose="02020400000000000000" pitchFamily="18" charset="-128"/>
            </a:endParaRPr>
          </a:p>
          <a:p>
            <a:pPr lvl="0">
              <a:lnSpc>
                <a:spcPts val="3600"/>
              </a:lnSpc>
              <a:spcBef>
                <a:spcPts val="1000"/>
              </a:spcBef>
            </a:pPr>
            <a:r>
              <a:rPr lang="ja-JP" altLang="en-US" sz="2600" dirty="0" smtClean="0">
                <a:solidFill>
                  <a:prstClr val="black"/>
                </a:solidFill>
                <a:latin typeface="UD デジタル 教科書体 NP-R" panose="02020400000000000000" pitchFamily="18" charset="-128"/>
                <a:ea typeface="UD デジタル 教科書体 NP-R" panose="02020400000000000000" pitchFamily="18" charset="-128"/>
              </a:rPr>
              <a:t>　</a:t>
            </a:r>
            <a:r>
              <a:rPr lang="ja-JP" altLang="en-US" sz="2600" u="sng" dirty="0">
                <a:latin typeface="UD デジタル 教科書体 NP-R" panose="02020400000000000000" pitchFamily="18" charset="-128"/>
                <a:ea typeface="UD デジタル 教科書体 NP-R" panose="02020400000000000000" pitchFamily="18" charset="-128"/>
              </a:rPr>
              <a:t>所属団体の職員等を対象と</a:t>
            </a:r>
            <a:r>
              <a:rPr lang="ja-JP" altLang="en-US" sz="2600" u="sng" dirty="0" smtClean="0">
                <a:latin typeface="UD デジタル 教科書体 NP-R" panose="02020400000000000000" pitchFamily="18" charset="-128"/>
                <a:ea typeface="UD デジタル 教科書体 NP-R" panose="02020400000000000000" pitchFamily="18" charset="-128"/>
              </a:rPr>
              <a:t>して</a:t>
            </a:r>
            <a:r>
              <a:rPr lang="ja-JP" altLang="en-US" sz="2600" u="sng" dirty="0" smtClean="0">
                <a:solidFill>
                  <a:prstClr val="black"/>
                </a:solidFill>
                <a:latin typeface="UD デジタル 教科書体 NP-R" panose="02020400000000000000" pitchFamily="18" charset="-128"/>
                <a:ea typeface="UD デジタル 教科書体 NP-R" panose="02020400000000000000" pitchFamily="18" charset="-128"/>
              </a:rPr>
              <a:t>養成</a:t>
            </a:r>
            <a:endParaRPr lang="en-US" altLang="ja-JP" sz="2600" u="sng" dirty="0" smtClean="0">
              <a:solidFill>
                <a:prstClr val="black"/>
              </a:solidFill>
              <a:latin typeface="UD デジタル 教科書体 NP-R" panose="02020400000000000000" pitchFamily="18" charset="-128"/>
              <a:ea typeface="UD デジタル 教科書体 NP-R" panose="02020400000000000000" pitchFamily="18" charset="-128"/>
            </a:endParaRPr>
          </a:p>
          <a:p>
            <a:pPr lvl="0">
              <a:lnSpc>
                <a:spcPts val="3600"/>
              </a:lnSpc>
              <a:spcBef>
                <a:spcPts val="1000"/>
              </a:spcBef>
            </a:pPr>
            <a:r>
              <a:rPr lang="ja-JP" altLang="en-US" sz="2600" dirty="0" smtClean="0">
                <a:solidFill>
                  <a:prstClr val="black"/>
                </a:solidFill>
                <a:latin typeface="UD デジタル 教科書体 NP-R" panose="02020400000000000000" pitchFamily="18" charset="-128"/>
                <a:ea typeface="UD デジタル 教科書体 NP-R" panose="02020400000000000000" pitchFamily="18" charset="-128"/>
              </a:rPr>
              <a:t>　</a:t>
            </a:r>
            <a:r>
              <a:rPr lang="ja-JP" altLang="en-US" sz="2600" u="sng" dirty="0" smtClean="0">
                <a:solidFill>
                  <a:prstClr val="black"/>
                </a:solidFill>
                <a:latin typeface="UD デジタル 教科書体 NP-R" panose="02020400000000000000" pitchFamily="18" charset="-128"/>
                <a:ea typeface="UD デジタル 教科書体 NP-R" panose="02020400000000000000" pitchFamily="18" charset="-128"/>
              </a:rPr>
              <a:t>講座を実施することができます！</a:t>
            </a:r>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t="4504" b="8371"/>
          <a:stretch/>
        </p:blipFill>
        <p:spPr>
          <a:xfrm>
            <a:off x="7157437" y="1499912"/>
            <a:ext cx="4398093" cy="1849335"/>
          </a:xfrm>
          <a:prstGeom prst="rect">
            <a:avLst/>
          </a:prstGeom>
        </p:spPr>
      </p:pic>
      <p:sp>
        <p:nvSpPr>
          <p:cNvPr id="7" name="タイトル 1"/>
          <p:cNvSpPr txBox="1">
            <a:spLocks/>
          </p:cNvSpPr>
          <p:nvPr/>
        </p:nvSpPr>
        <p:spPr>
          <a:xfrm>
            <a:off x="0" y="360000"/>
            <a:ext cx="12193200" cy="7200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chorCtr="0">
            <a:normAutofit/>
          </a:bodyPr>
          <a:lstStyle>
            <a:lvl1pPr algn="ctr" defTabSz="914400" rtl="0" eaLnBrk="1" latinLnBrk="0" hangingPunct="1">
              <a:lnSpc>
                <a:spcPct val="90000"/>
              </a:lnSpc>
              <a:spcBef>
                <a:spcPct val="0"/>
              </a:spcBef>
              <a:buNone/>
              <a:defRPr kumimoji="1"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4000" b="1" dirty="0" smtClean="0">
                <a:solidFill>
                  <a:schemeClr val="tx1"/>
                </a:solidFill>
                <a:latin typeface="UD デジタル 教科書体 NP-R" panose="02020400000000000000" pitchFamily="18" charset="-128"/>
                <a:ea typeface="UD デジタル 教科書体 NP-R" panose="02020400000000000000" pitchFamily="18" charset="-128"/>
              </a:rPr>
              <a:t>サポーターによる講座の実施について</a:t>
            </a:r>
            <a:endParaRPr lang="en-US" altLang="ja-JP" sz="4000" b="1" dirty="0" smtClean="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8" name="テキスト ボックス 7"/>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27</a:t>
            </a:r>
            <a:endParaRPr lang="en-US" altLang="ja-JP" sz="2000" dirty="0" smtClean="0">
              <a:latin typeface="UD デジタル 教科書体 NP-R" panose="02020400000000000000" pitchFamily="18" charset="-128"/>
              <a:ea typeface="UD デジタル 教科書体 NP-R" panose="02020400000000000000" pitchFamily="18" charset="-128"/>
            </a:endParaRPr>
          </a:p>
        </p:txBody>
      </p:sp>
      <p:grpSp>
        <p:nvGrpSpPr>
          <p:cNvPr id="2" name="グループ化 1"/>
          <p:cNvGrpSpPr/>
          <p:nvPr/>
        </p:nvGrpSpPr>
        <p:grpSpPr>
          <a:xfrm>
            <a:off x="561815" y="3998906"/>
            <a:ext cx="11101116" cy="2436970"/>
            <a:chOff x="839739" y="3674075"/>
            <a:chExt cx="11101116" cy="2436970"/>
          </a:xfrm>
        </p:grpSpPr>
        <p:sp>
          <p:nvSpPr>
            <p:cNvPr id="10" name="正方形/長方形 9"/>
            <p:cNvSpPr/>
            <p:nvPr/>
          </p:nvSpPr>
          <p:spPr>
            <a:xfrm>
              <a:off x="1239028" y="5403159"/>
              <a:ext cx="6340197" cy="707886"/>
            </a:xfrm>
            <a:prstGeom prst="rect">
              <a:avLst/>
            </a:prstGeom>
          </p:spPr>
          <p:txBody>
            <a:bodyPr wrap="none">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a:t>
              </a:r>
              <a:r>
                <a:rPr lang="ja-JP" altLang="en-US" sz="2000" dirty="0" smtClean="0">
                  <a:latin typeface="UD デジタル 教科書体 NP-R" panose="02020400000000000000" pitchFamily="18" charset="-128"/>
                  <a:ea typeface="UD デジタル 教科書体 NP-R" panose="02020400000000000000" pitchFamily="18" charset="-128"/>
                </a:rPr>
                <a:t>講座終了後、申請書にご記入いただきます。</a:t>
              </a:r>
              <a:endParaRPr lang="en-US" altLang="ja-JP" sz="2000" dirty="0" smtClean="0">
                <a:latin typeface="UD デジタル 教科書体 NP-R" panose="02020400000000000000" pitchFamily="18" charset="-128"/>
                <a:ea typeface="UD デジタル 教科書体 NP-R" panose="02020400000000000000" pitchFamily="18" charset="-128"/>
              </a:endParaRPr>
            </a:p>
            <a:p>
              <a:r>
                <a:rPr lang="ja-JP" altLang="en-US" sz="2000" dirty="0" smtClean="0">
                  <a:latin typeface="UD デジタル 教科書体 NP-R" panose="02020400000000000000" pitchFamily="18" charset="-128"/>
                  <a:ea typeface="UD デジタル 教科書体 NP-R" panose="02020400000000000000" pitchFamily="18" charset="-128"/>
                </a:rPr>
                <a:t>　いただいた個人</a:t>
              </a:r>
              <a:r>
                <a:rPr lang="ja-JP" altLang="en-US" sz="2000" dirty="0">
                  <a:latin typeface="UD デジタル 教科書体 NP-R" panose="02020400000000000000" pitchFamily="18" charset="-128"/>
                  <a:ea typeface="UD デジタル 教科書体 NP-R" panose="02020400000000000000" pitchFamily="18" charset="-128"/>
                </a:rPr>
                <a:t>情報</a:t>
              </a:r>
              <a:r>
                <a:rPr lang="ja-JP" altLang="en-US" sz="2000" dirty="0" smtClean="0">
                  <a:latin typeface="UD デジタル 教科書体 NP-R" panose="02020400000000000000" pitchFamily="18" charset="-128"/>
                  <a:ea typeface="UD デジタル 教科書体 NP-R" panose="02020400000000000000" pitchFamily="18" charset="-128"/>
                </a:rPr>
                <a:t>は、目的外</a:t>
              </a:r>
              <a:r>
                <a:rPr lang="ja-JP" altLang="en-US" sz="2000" dirty="0">
                  <a:latin typeface="UD デジタル 教科書体 NP-R" panose="02020400000000000000" pitchFamily="18" charset="-128"/>
                  <a:ea typeface="UD デジタル 教科書体 NP-R" panose="02020400000000000000" pitchFamily="18" charset="-128"/>
                </a:rPr>
                <a:t>には使用しません。</a:t>
              </a:r>
              <a:endParaRPr lang="ja-JP" altLang="ja-JP" sz="2000" dirty="0">
                <a:latin typeface="UD デジタル 教科書体 NP-R" panose="02020400000000000000" pitchFamily="18" charset="-128"/>
                <a:ea typeface="UD デジタル 教科書体 NP-R" panose="02020400000000000000" pitchFamily="18" charset="-128"/>
              </a:endParaRPr>
            </a:p>
          </p:txBody>
        </p:sp>
        <p:sp>
          <p:nvSpPr>
            <p:cNvPr id="11" name="テキスト ボックス 10"/>
            <p:cNvSpPr txBox="1"/>
            <p:nvPr/>
          </p:nvSpPr>
          <p:spPr>
            <a:xfrm>
              <a:off x="839739" y="3674075"/>
              <a:ext cx="11101116" cy="1631216"/>
            </a:xfrm>
            <a:prstGeom prst="rect">
              <a:avLst/>
            </a:prstGeom>
            <a:noFill/>
          </p:spPr>
          <p:txBody>
            <a:bodyPr wrap="none" rtlCol="0">
              <a:spAutoFit/>
            </a:bodyPr>
            <a:lstStyle/>
            <a:p>
              <a:pPr lvl="0">
                <a:lnSpc>
                  <a:spcPts val="3400"/>
                </a:lnSpc>
                <a:spcBef>
                  <a:spcPts val="1000"/>
                </a:spcBef>
              </a:pPr>
              <a:r>
                <a:rPr lang="en-US" altLang="ja-JP" sz="2600" b="1" dirty="0">
                  <a:solidFill>
                    <a:prstClr val="black"/>
                  </a:solidFill>
                  <a:latin typeface="UD デジタル 教科書体 NP-R" panose="02020400000000000000" pitchFamily="18" charset="-128"/>
                  <a:ea typeface="UD デジタル 教科書体 NP-R" panose="02020400000000000000" pitchFamily="18" charset="-128"/>
                </a:rPr>
                <a:t>【</a:t>
              </a:r>
              <a:r>
                <a:rPr lang="ja-JP" altLang="en-US" sz="2600" b="1" dirty="0">
                  <a:solidFill>
                    <a:prstClr val="black"/>
                  </a:solidFill>
                  <a:latin typeface="UD デジタル 教科書体 NP-R" panose="02020400000000000000" pitchFamily="18" charset="-128"/>
                  <a:ea typeface="UD デジタル 教科書体 NP-R" panose="02020400000000000000" pitchFamily="18" charset="-128"/>
                </a:rPr>
                <a:t>講師登録について</a:t>
              </a:r>
              <a:r>
                <a:rPr lang="en-US" altLang="ja-JP" sz="2600" b="1" dirty="0">
                  <a:solidFill>
                    <a:prstClr val="black"/>
                  </a:solidFill>
                  <a:latin typeface="UD デジタル 教科書体 NP-R" panose="02020400000000000000" pitchFamily="18" charset="-128"/>
                  <a:ea typeface="UD デジタル 教科書体 NP-R" panose="02020400000000000000" pitchFamily="18" charset="-128"/>
                </a:rPr>
                <a:t>】</a:t>
              </a:r>
            </a:p>
            <a:p>
              <a:pPr>
                <a:lnSpc>
                  <a:spcPts val="3400"/>
                </a:lnSpc>
                <a:spcBef>
                  <a:spcPts val="1000"/>
                </a:spcBef>
              </a:pPr>
              <a:r>
                <a:rPr lang="ja-JP" altLang="en-US" sz="2600" dirty="0">
                  <a:solidFill>
                    <a:prstClr val="black"/>
                  </a:solidFill>
                  <a:latin typeface="UD デジタル 教科書体 NP-R" panose="02020400000000000000" pitchFamily="18" charset="-128"/>
                  <a:ea typeface="UD デジタル 教科書体 NP-R" panose="02020400000000000000" pitchFamily="18" charset="-128"/>
                </a:rPr>
                <a:t> </a:t>
              </a:r>
              <a:r>
                <a:rPr lang="ja-JP" altLang="en-US" sz="2600" dirty="0" smtClean="0">
                  <a:solidFill>
                    <a:prstClr val="black"/>
                  </a:solidFill>
                  <a:latin typeface="UD デジタル 教科書体 NP-R" panose="02020400000000000000" pitchFamily="18" charset="-128"/>
                  <a:ea typeface="UD デジタル 教科書体 NP-R" panose="02020400000000000000" pitchFamily="18" charset="-128"/>
                </a:rPr>
                <a:t>   講師登録の申請を</a:t>
              </a:r>
              <a:r>
                <a:rPr lang="ja-JP" altLang="en-US" sz="2600" dirty="0">
                  <a:solidFill>
                    <a:prstClr val="black"/>
                  </a:solidFill>
                  <a:latin typeface="UD デジタル 教科書体 NP-R" panose="02020400000000000000" pitchFamily="18" charset="-128"/>
                  <a:ea typeface="UD デジタル 教科書体 NP-R" panose="02020400000000000000" pitchFamily="18" charset="-128"/>
                </a:rPr>
                <a:t>された方には</a:t>
              </a:r>
              <a:r>
                <a:rPr lang="ja-JP" altLang="en-US" sz="2600" dirty="0" smtClean="0">
                  <a:solidFill>
                    <a:prstClr val="black"/>
                  </a:solidFill>
                  <a:latin typeface="UD デジタル 教科書体 NP-R" panose="02020400000000000000" pitchFamily="18" charset="-128"/>
                  <a:ea typeface="UD デジタル 教科書体 NP-R" panose="02020400000000000000" pitchFamily="18" charset="-128"/>
                </a:rPr>
                <a:t>、</a:t>
              </a:r>
              <a:r>
                <a:rPr lang="en-US" altLang="ja-JP" sz="2600" b="1" dirty="0" smtClean="0">
                  <a:solidFill>
                    <a:schemeClr val="accent5"/>
                  </a:solidFill>
                  <a:latin typeface="UD デジタル 教科書体 NP-R" panose="02020400000000000000" pitchFamily="18" charset="-128"/>
                  <a:ea typeface="UD デジタル 教科書体 NP-R" panose="02020400000000000000" pitchFamily="18" charset="-128"/>
                </a:rPr>
                <a:t>『 </a:t>
              </a:r>
              <a:r>
                <a:rPr lang="ja-JP" altLang="en-US" sz="2600" b="1" dirty="0" smtClean="0">
                  <a:solidFill>
                    <a:schemeClr val="accent5"/>
                  </a:solidFill>
                  <a:latin typeface="UD デジタル 教科書体 NP-R" panose="02020400000000000000" pitchFamily="18" charset="-128"/>
                  <a:ea typeface="UD デジタル 教科書体 NP-R" panose="02020400000000000000" pitchFamily="18" charset="-128"/>
                </a:rPr>
                <a:t>ふくしま</a:t>
              </a:r>
              <a:r>
                <a:rPr lang="ja-JP" altLang="en-US" sz="2600" b="1" dirty="0">
                  <a:solidFill>
                    <a:schemeClr val="accent5"/>
                  </a:solidFill>
                  <a:latin typeface="UD デジタル 教科書体 NP-R" panose="02020400000000000000" pitchFamily="18" charset="-128"/>
                  <a:ea typeface="UD デジタル 教科書体 NP-R" panose="02020400000000000000" pitchFamily="18" charset="-128"/>
                </a:rPr>
                <a:t>共生サポーター</a:t>
              </a:r>
              <a:r>
                <a:rPr lang="ja-JP" altLang="en-US" sz="2600" b="1" dirty="0" smtClean="0">
                  <a:solidFill>
                    <a:schemeClr val="accent5"/>
                  </a:solidFill>
                  <a:latin typeface="UD デジタル 教科書体 NP-R" panose="02020400000000000000" pitchFamily="18" charset="-128"/>
                  <a:ea typeface="UD デジタル 教科書体 NP-R" panose="02020400000000000000" pitchFamily="18" charset="-128"/>
                </a:rPr>
                <a:t>養成講座</a:t>
              </a:r>
              <a:endParaRPr lang="en-US" altLang="ja-JP" sz="2600" b="1" dirty="0" smtClean="0">
                <a:solidFill>
                  <a:schemeClr val="accent5"/>
                </a:solidFill>
                <a:latin typeface="UD デジタル 教科書体 NP-R" panose="02020400000000000000" pitchFamily="18" charset="-128"/>
                <a:ea typeface="UD デジタル 教科書体 NP-R" panose="02020400000000000000" pitchFamily="18" charset="-128"/>
              </a:endParaRPr>
            </a:p>
            <a:p>
              <a:pPr>
                <a:lnSpc>
                  <a:spcPts val="3200"/>
                </a:lnSpc>
                <a:spcBef>
                  <a:spcPts val="1000"/>
                </a:spcBef>
              </a:pPr>
              <a:r>
                <a:rPr lang="en-US" altLang="ja-JP" sz="2600" b="1" dirty="0" smtClean="0">
                  <a:solidFill>
                    <a:schemeClr val="accent5"/>
                  </a:solidFill>
                  <a:latin typeface="UD デジタル 教科書体 NP-R" panose="02020400000000000000" pitchFamily="18" charset="-128"/>
                  <a:ea typeface="UD デジタル 教科書体 NP-R" panose="02020400000000000000" pitchFamily="18" charset="-128"/>
                </a:rPr>
                <a:t>    </a:t>
              </a:r>
              <a:r>
                <a:rPr lang="ja-JP" altLang="en-US" sz="2600" b="1" dirty="0" smtClean="0">
                  <a:solidFill>
                    <a:schemeClr val="accent5"/>
                  </a:solidFill>
                  <a:latin typeface="UD デジタル 教科書体 NP-R" panose="02020400000000000000" pitchFamily="18" charset="-128"/>
                  <a:ea typeface="UD デジタル 教科書体 NP-R" panose="02020400000000000000" pitchFamily="18" charset="-128"/>
                </a:rPr>
                <a:t>講師登録証 </a:t>
              </a:r>
              <a:r>
                <a:rPr lang="en-US" altLang="ja-JP" sz="2600" b="1" dirty="0" smtClean="0">
                  <a:solidFill>
                    <a:schemeClr val="accent5"/>
                  </a:solidFill>
                  <a:latin typeface="UD デジタル 教科書体 NP-R" panose="02020400000000000000" pitchFamily="18" charset="-128"/>
                  <a:ea typeface="UD デジタル 教科書体 NP-R" panose="02020400000000000000" pitchFamily="18" charset="-128"/>
                </a:rPr>
                <a:t>』</a:t>
              </a:r>
              <a:r>
                <a:rPr lang="ja-JP" altLang="en-US" sz="2600" dirty="0" smtClean="0">
                  <a:latin typeface="UD デジタル 教科書体 NP-R" panose="02020400000000000000" pitchFamily="18" charset="-128"/>
                  <a:ea typeface="UD デジタル 教科書体 NP-R" panose="02020400000000000000" pitchFamily="18" charset="-128"/>
                </a:rPr>
                <a:t>を交付し、講師として登録します。</a:t>
              </a:r>
              <a:endParaRPr lang="en-US" altLang="ja-JP" sz="2600" u="sng" dirty="0">
                <a:latin typeface="UD デジタル 教科書体 NP-R" panose="02020400000000000000" pitchFamily="18" charset="-128"/>
                <a:ea typeface="UD デジタル 教科書体 NP-R" panose="02020400000000000000" pitchFamily="18" charset="-128"/>
              </a:endParaRPr>
            </a:p>
          </p:txBody>
        </p:sp>
      </p:grpSp>
      <p:sp>
        <p:nvSpPr>
          <p:cNvPr id="3" name="正方形/長方形 2"/>
          <p:cNvSpPr/>
          <p:nvPr/>
        </p:nvSpPr>
        <p:spPr>
          <a:xfrm>
            <a:off x="1022650" y="3186131"/>
            <a:ext cx="6408403" cy="579646"/>
          </a:xfrm>
          <a:prstGeom prst="rect">
            <a:avLst/>
          </a:prstGeom>
        </p:spPr>
        <p:txBody>
          <a:bodyPr wrap="square">
            <a:spAutoFit/>
          </a:bodyPr>
          <a:lstStyle/>
          <a:p>
            <a:pPr lvl="0">
              <a:lnSpc>
                <a:spcPts val="1400"/>
              </a:lnSpc>
              <a:spcBef>
                <a:spcPts val="1000"/>
              </a:spcBef>
            </a:pPr>
            <a:r>
              <a:rPr lang="en-US" altLang="ja-JP" sz="2000" dirty="0" smtClean="0">
                <a:solidFill>
                  <a:prstClr val="black"/>
                </a:solidFill>
                <a:latin typeface="UD デジタル 教科書体 NP-R" panose="02020400000000000000" pitchFamily="18" charset="-128"/>
                <a:ea typeface="UD デジタル 教科書体 NP-R" panose="02020400000000000000" pitchFamily="18" charset="-128"/>
              </a:rPr>
              <a:t>※</a:t>
            </a:r>
            <a:r>
              <a:rPr lang="ja-JP" altLang="en-US" sz="2000" dirty="0" smtClean="0">
                <a:solidFill>
                  <a:prstClr val="black"/>
                </a:solidFill>
                <a:latin typeface="UD デジタル 教科書体 NP-R" panose="02020400000000000000" pitchFamily="18" charset="-128"/>
                <a:ea typeface="UD デジタル 教科書体 NP-R" panose="02020400000000000000" pitchFamily="18" charset="-128"/>
              </a:rPr>
              <a:t>保健福祉事務所又は県</a:t>
            </a:r>
            <a:r>
              <a:rPr lang="ja-JP" altLang="en-US" sz="2000" dirty="0">
                <a:solidFill>
                  <a:prstClr val="black"/>
                </a:solidFill>
                <a:latin typeface="UD デジタル 教科書体 NP-R" panose="02020400000000000000" pitchFamily="18" charset="-128"/>
                <a:ea typeface="UD デジタル 教科書体 NP-R" panose="02020400000000000000" pitchFamily="18" charset="-128"/>
              </a:rPr>
              <a:t>障がい福祉課で実施</a:t>
            </a:r>
            <a:r>
              <a:rPr lang="ja-JP" altLang="en-US" sz="2000" dirty="0" smtClean="0">
                <a:solidFill>
                  <a:prstClr val="black"/>
                </a:solidFill>
                <a:latin typeface="UD デジタル 教科書体 NP-R" panose="02020400000000000000" pitchFamily="18" charset="-128"/>
                <a:ea typeface="UD デジタル 教科書体 NP-R" panose="02020400000000000000" pitchFamily="18" charset="-128"/>
              </a:rPr>
              <a:t>する</a:t>
            </a:r>
            <a:endParaRPr lang="en-US" altLang="ja-JP" sz="2000" dirty="0" smtClean="0">
              <a:solidFill>
                <a:prstClr val="black"/>
              </a:solidFill>
              <a:latin typeface="UD デジタル 教科書体 NP-R" panose="02020400000000000000" pitchFamily="18" charset="-128"/>
              <a:ea typeface="UD デジタル 教科書体 NP-R" panose="02020400000000000000" pitchFamily="18" charset="-128"/>
            </a:endParaRPr>
          </a:p>
          <a:p>
            <a:pPr lvl="0">
              <a:lnSpc>
                <a:spcPts val="1400"/>
              </a:lnSpc>
              <a:spcBef>
                <a:spcPts val="1000"/>
              </a:spcBef>
            </a:pPr>
            <a:r>
              <a:rPr lang="ja-JP" altLang="en-US" sz="2000" dirty="0" smtClean="0">
                <a:solidFill>
                  <a:prstClr val="black"/>
                </a:solidFill>
                <a:latin typeface="UD デジタル 教科書体 NP-R" panose="02020400000000000000" pitchFamily="18" charset="-128"/>
                <a:ea typeface="UD デジタル 教科書体 NP-R" panose="02020400000000000000" pitchFamily="18" charset="-128"/>
              </a:rPr>
              <a:t>　養成</a:t>
            </a:r>
            <a:r>
              <a:rPr lang="ja-JP" altLang="en-US" sz="2000" dirty="0">
                <a:solidFill>
                  <a:prstClr val="black"/>
                </a:solidFill>
                <a:latin typeface="UD デジタル 教科書体 NP-R" panose="02020400000000000000" pitchFamily="18" charset="-128"/>
                <a:ea typeface="UD デジタル 教科書体 NP-R" panose="02020400000000000000" pitchFamily="18" charset="-128"/>
              </a:rPr>
              <a:t>講座を受講されたサポーターが対象となります。</a:t>
            </a:r>
            <a:endParaRPr lang="en-US" altLang="ja-JP" sz="2000" dirty="0">
              <a:solidFill>
                <a:prstClr val="black"/>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696256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8721" y="1698840"/>
            <a:ext cx="10241280" cy="1325563"/>
          </a:xfrm>
        </p:spPr>
        <p:txBody>
          <a:bodyPr>
            <a:normAutofit/>
          </a:bodyPr>
          <a:lstStyle/>
          <a:p>
            <a:pPr algn="ctr"/>
            <a:r>
              <a:rPr lang="ja-JP" altLang="en-US" sz="5400" b="1" dirty="0">
                <a:latin typeface="UD デジタル 教科書体 NP-R" panose="02020400000000000000" pitchFamily="18" charset="-128"/>
                <a:ea typeface="UD デジタル 教科書体 NP-R" panose="02020400000000000000" pitchFamily="18" charset="-128"/>
              </a:rPr>
              <a:t>御清聴ありがとう</a:t>
            </a:r>
            <a:r>
              <a:rPr lang="ja-JP" altLang="en-US" sz="5400" b="1" dirty="0" smtClean="0">
                <a:latin typeface="UD デジタル 教科書体 NP-R" panose="02020400000000000000" pitchFamily="18" charset="-128"/>
                <a:ea typeface="UD デジタル 教科書体 NP-R" panose="02020400000000000000" pitchFamily="18" charset="-128"/>
              </a:rPr>
              <a:t>ございました。</a:t>
            </a:r>
            <a:endParaRPr kumimoji="1" lang="ja-JP" altLang="en-US" b="1" dirty="0">
              <a:latin typeface="UD デジタル 教科書体 NP-R" panose="02020400000000000000" pitchFamily="18" charset="-128"/>
              <a:ea typeface="UD デジタル 教科書体 NP-R" panose="02020400000000000000" pitchFamily="18"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5560" y="3068960"/>
            <a:ext cx="7704856" cy="3409739"/>
          </a:xfrm>
          <a:prstGeom prst="rect">
            <a:avLst/>
          </a:prstGeom>
        </p:spPr>
      </p:pic>
    </p:spTree>
    <p:extLst>
      <p:ext uri="{BB962C8B-B14F-4D97-AF65-F5344CB8AC3E}">
        <p14:creationId xmlns:p14="http://schemas.microsoft.com/office/powerpoint/2010/main" val="2116216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0000"/>
            <a:ext cx="12192000" cy="900000"/>
          </a:xfrm>
          <a:solidFill>
            <a:schemeClr val="accent5">
              <a:lumMod val="60000"/>
              <a:lumOff val="40000"/>
              <a:alpha val="99000"/>
            </a:schemeClr>
          </a:solidFill>
          <a:ln w="12700">
            <a:noFill/>
          </a:ln>
        </p:spPr>
        <p:txBody>
          <a:bodyPr tIns="0" bIns="0" anchor="ctr" anchorCtr="0">
            <a:normAutofit/>
          </a:bodyPr>
          <a:lstStyle/>
          <a:p>
            <a:r>
              <a:rPr kumimoji="1" lang="ja-JP" altLang="en-US" b="1" dirty="0" smtClean="0">
                <a:solidFill>
                  <a:schemeClr val="bg1"/>
                </a:solidFill>
                <a:latin typeface="UD デジタル 教科書体 NP-R" panose="02020400000000000000" pitchFamily="18" charset="-128"/>
                <a:ea typeface="UD デジタル 教科書体 NP-R" panose="02020400000000000000" pitchFamily="18" charset="-128"/>
              </a:rPr>
              <a:t>　２「障がい」と「障がいのある方」</a:t>
            </a:r>
            <a:endParaRPr kumimoji="1" lang="ja-JP" altLang="en-US"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6" name="コンテンツ プレースホルダー 5"/>
          <p:cNvSpPr>
            <a:spLocks noGrp="1"/>
          </p:cNvSpPr>
          <p:nvPr>
            <p:ph idx="1"/>
          </p:nvPr>
        </p:nvSpPr>
        <p:spPr>
          <a:xfrm>
            <a:off x="857250" y="2926838"/>
            <a:ext cx="10515600" cy="3129833"/>
          </a:xfrm>
        </p:spPr>
        <p:txBody>
          <a:bodyPr/>
          <a:lstStyle/>
          <a:p>
            <a:pPr marL="0" indent="0">
              <a:buNone/>
            </a:pPr>
            <a:r>
              <a:rPr kumimoji="1" lang="ja-JP" altLang="en-US" dirty="0" smtClean="0">
                <a:latin typeface="UD デジタル 教科書体 NP-R" panose="02020400000000000000" pitchFamily="18" charset="-128"/>
                <a:ea typeface="UD デジタル 教科書体 NP-R" panose="02020400000000000000" pitchFamily="18" charset="-128"/>
              </a:rPr>
              <a:t>１　さまたげること。また、あることをするのに、さまたげと</a:t>
            </a:r>
            <a:endParaRPr kumimoji="1" lang="en-US" altLang="ja-JP"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dirty="0">
                <a:latin typeface="UD デジタル 教科書体 NP-R" panose="02020400000000000000" pitchFamily="18" charset="-128"/>
                <a:ea typeface="UD デジタル 教科書体 NP-R" panose="02020400000000000000" pitchFamily="18" charset="-128"/>
              </a:rPr>
              <a:t>　</a:t>
            </a:r>
            <a:r>
              <a:rPr lang="ja-JP" altLang="en-US" dirty="0" smtClean="0">
                <a:latin typeface="UD デジタル 教科書体 NP-R" panose="02020400000000000000" pitchFamily="18" charset="-128"/>
                <a:ea typeface="UD デジタル 教科書体 NP-R" panose="02020400000000000000" pitchFamily="18" charset="-128"/>
              </a:rPr>
              <a:t>　</a:t>
            </a:r>
            <a:r>
              <a:rPr kumimoji="1" lang="ja-JP" altLang="en-US" dirty="0" smtClean="0">
                <a:latin typeface="UD デジタル 教科書体 NP-R" panose="02020400000000000000" pitchFamily="18" charset="-128"/>
                <a:ea typeface="UD デジタル 教科書体 NP-R" panose="02020400000000000000" pitchFamily="18" charset="-128"/>
              </a:rPr>
              <a:t>なるものや状況。</a:t>
            </a:r>
            <a:endParaRPr kumimoji="1" lang="en-US" altLang="ja-JP"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dirty="0" smtClean="0">
                <a:solidFill>
                  <a:srgbClr val="FF0000"/>
                </a:solidFill>
                <a:latin typeface="UD デジタル 教科書体 NP-R" panose="02020400000000000000" pitchFamily="18" charset="-128"/>
                <a:ea typeface="UD デジタル 教科書体 NP-R" panose="02020400000000000000" pitchFamily="18" charset="-128"/>
              </a:rPr>
              <a:t>２　個人的な原因や、社会的な環境により、心や身体上の機能</a:t>
            </a:r>
            <a:endParaRPr lang="en-US" altLang="ja-JP" dirty="0" smtClean="0">
              <a:solidFill>
                <a:srgbClr val="FF0000"/>
              </a:solidFill>
              <a:latin typeface="UD デジタル 教科書体 NP-R" panose="02020400000000000000" pitchFamily="18" charset="-128"/>
              <a:ea typeface="UD デジタル 教科書体 NP-R" panose="02020400000000000000" pitchFamily="18" charset="-128"/>
            </a:endParaRPr>
          </a:p>
          <a:p>
            <a:pPr marL="0" indent="0">
              <a:buNone/>
            </a:pPr>
            <a:r>
              <a:rPr lang="ja-JP" altLang="en-US" dirty="0">
                <a:solidFill>
                  <a:srgbClr val="FF0000"/>
                </a:solidFill>
                <a:latin typeface="UD デジタル 教科書体 NP-R" panose="02020400000000000000" pitchFamily="18" charset="-128"/>
                <a:ea typeface="UD デジタル 教科書体 NP-R" panose="02020400000000000000" pitchFamily="18" charset="-128"/>
              </a:rPr>
              <a:t>　</a:t>
            </a:r>
            <a:r>
              <a:rPr lang="ja-JP" altLang="en-US" dirty="0" smtClean="0">
                <a:solidFill>
                  <a:srgbClr val="FF0000"/>
                </a:solidFill>
                <a:latin typeface="UD デジタル 教科書体 NP-R" panose="02020400000000000000" pitchFamily="18" charset="-128"/>
                <a:ea typeface="UD デジタル 教科書体 NP-R" panose="02020400000000000000" pitchFamily="18" charset="-128"/>
              </a:rPr>
              <a:t>　が十分に働かず、活動に制限があること。</a:t>
            </a:r>
            <a:endParaRPr lang="en-US" altLang="ja-JP" dirty="0" smtClean="0">
              <a:solidFill>
                <a:srgbClr val="FF0000"/>
              </a:solidFill>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dirty="0" smtClean="0">
                <a:latin typeface="UD デジタル 教科書体 NP-R" panose="02020400000000000000" pitchFamily="18" charset="-128"/>
                <a:ea typeface="UD デジタル 教科書体 NP-R" panose="02020400000000000000" pitchFamily="18" charset="-128"/>
              </a:rPr>
              <a:t>　　　　　　　　　　　　　　　</a:t>
            </a:r>
            <a:r>
              <a:rPr lang="ja-JP" altLang="en-US" sz="2400" dirty="0" smtClean="0">
                <a:latin typeface="UD デジタル 教科書体 NP-R" panose="02020400000000000000" pitchFamily="18" charset="-128"/>
                <a:ea typeface="UD デジタル 教科書体 NP-R" panose="02020400000000000000" pitchFamily="18" charset="-128"/>
              </a:rPr>
              <a:t>出典：デジタル大辞泉（小学館）</a:t>
            </a:r>
            <a:endParaRPr lang="en-US" altLang="ja-JP" sz="2400" dirty="0" smtClean="0">
              <a:latin typeface="UD デジタル 教科書体 NP-R" panose="02020400000000000000" pitchFamily="18" charset="-128"/>
              <a:ea typeface="UD デジタル 教科書体 NP-R" panose="02020400000000000000" pitchFamily="18" charset="-128"/>
            </a:endParaRPr>
          </a:p>
        </p:txBody>
      </p:sp>
      <p:sp>
        <p:nvSpPr>
          <p:cNvPr id="7" name="テキスト ボックス 6"/>
          <p:cNvSpPr txBox="1"/>
          <p:nvPr/>
        </p:nvSpPr>
        <p:spPr>
          <a:xfrm>
            <a:off x="11750854" y="6435876"/>
            <a:ext cx="441146" cy="400110"/>
          </a:xfrm>
          <a:prstGeom prst="rect">
            <a:avLst/>
          </a:prstGeom>
          <a:noFill/>
        </p:spPr>
        <p:txBody>
          <a:bodyPr wrap="none" rtlCol="0">
            <a:spAutoFit/>
          </a:bodyPr>
          <a:lstStyle/>
          <a:p>
            <a:r>
              <a:rPr kumimoji="1" lang="ja-JP" altLang="en-US" sz="2000" dirty="0" smtClean="0">
                <a:latin typeface="UD デジタル 教科書体 NP-R" panose="02020400000000000000" pitchFamily="18" charset="-128"/>
                <a:ea typeface="UD デジタル 教科書体 NP-R" panose="02020400000000000000" pitchFamily="18" charset="-128"/>
              </a:rPr>
              <a:t>２</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sp>
        <p:nvSpPr>
          <p:cNvPr id="3" name="正方形/長方形 2"/>
          <p:cNvSpPr/>
          <p:nvPr/>
        </p:nvSpPr>
        <p:spPr>
          <a:xfrm>
            <a:off x="857250" y="1753479"/>
            <a:ext cx="108000" cy="720000"/>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5" name="テキスト ボックス 4"/>
          <p:cNvSpPr txBox="1"/>
          <p:nvPr/>
        </p:nvSpPr>
        <p:spPr>
          <a:xfrm>
            <a:off x="965250" y="1825479"/>
            <a:ext cx="5638800" cy="584775"/>
          </a:xfrm>
          <a:prstGeom prst="rect">
            <a:avLst/>
          </a:prstGeom>
          <a:noFill/>
        </p:spPr>
        <p:txBody>
          <a:bodyPr wrap="square" rtlCol="0">
            <a:spAutoFit/>
          </a:bodyPr>
          <a:lstStyle/>
          <a:p>
            <a:pPr lvl="0"/>
            <a:r>
              <a:rPr lang="ja-JP" altLang="en-US" sz="3200" dirty="0">
                <a:solidFill>
                  <a:prstClr val="black"/>
                </a:solidFill>
                <a:latin typeface="UD デジタル 教科書体 NP-R" panose="02020400000000000000" pitchFamily="18" charset="-128"/>
                <a:ea typeface="UD デジタル 教科書体 NP-R" panose="02020400000000000000" pitchFamily="18" charset="-128"/>
              </a:rPr>
              <a:t>そもそも「障がい」って？</a:t>
            </a:r>
            <a:endParaRPr lang="en-US" altLang="ja-JP" sz="3200" dirty="0">
              <a:solidFill>
                <a:prstClr val="black"/>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782227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20000" y="1621019"/>
            <a:ext cx="5666740" cy="4202303"/>
          </a:xfrm>
          <a:prstGeom prst="roundRect">
            <a:avLst>
              <a:gd name="adj" fmla="val 8507"/>
            </a:avLst>
          </a:prstGeom>
          <a:solidFill>
            <a:srgbClr val="F3FAFF"/>
          </a:solidFill>
          <a:ln w="38100">
            <a:solidFill>
              <a:schemeClr val="accent1">
                <a:lumMod val="60000"/>
                <a:lumOff val="40000"/>
              </a:schemeClr>
            </a:solidFill>
          </a:ln>
        </p:spPr>
        <p:style>
          <a:lnRef idx="2">
            <a:schemeClr val="dk1"/>
          </a:lnRef>
          <a:fillRef idx="1">
            <a:schemeClr val="lt1"/>
          </a:fillRef>
          <a:effectRef idx="0">
            <a:schemeClr val="dk1"/>
          </a:effectRef>
          <a:fontRef idx="minor">
            <a:schemeClr val="dk1"/>
          </a:fontRef>
        </p:style>
        <p:txBody>
          <a:bodyPr tIns="0" bIns="0" rtlCol="0" anchor="t"/>
          <a:lstStyle/>
          <a:p>
            <a:pPr algn="ctr"/>
            <a:endParaRPr kumimoji="1" lang="en-US" altLang="ja-JP" sz="2800" dirty="0" smtClean="0">
              <a:latin typeface="UD デジタル 教科書体 NP-R" panose="02020400000000000000" pitchFamily="18" charset="-128"/>
              <a:ea typeface="UD デジタル 教科書体 NP-R" panose="02020400000000000000" pitchFamily="18" charset="-128"/>
            </a:endParaRPr>
          </a:p>
          <a:p>
            <a:pPr algn="ctr"/>
            <a:r>
              <a:rPr kumimoji="1" lang="ja-JP" altLang="en-US" sz="2800" b="1" dirty="0" smtClean="0">
                <a:latin typeface="UD デジタル 教科書体 NP-R" panose="02020400000000000000" pitchFamily="18" charset="-128"/>
                <a:ea typeface="UD デジタル 教科書体 NP-R" panose="02020400000000000000" pitchFamily="18" charset="-128"/>
              </a:rPr>
              <a:t>身体障がい</a:t>
            </a:r>
            <a:endParaRPr kumimoji="1" lang="en-US" altLang="ja-JP" sz="2800" b="1" dirty="0" smtClean="0">
              <a:latin typeface="UD デジタル 教科書体 NP-R" panose="02020400000000000000" pitchFamily="18" charset="-128"/>
              <a:ea typeface="UD デジタル 教科書体 NP-R" panose="02020400000000000000" pitchFamily="18" charset="-128"/>
            </a:endParaRPr>
          </a:p>
          <a:p>
            <a:pPr algn="ctr">
              <a:lnSpc>
                <a:spcPct val="150000"/>
              </a:lnSpc>
            </a:pPr>
            <a:r>
              <a:rPr lang="ja-JP" altLang="en-US" sz="2800" u="sng" dirty="0" smtClean="0">
                <a:latin typeface="UD デジタル 教科書体 NP-R" panose="02020400000000000000" pitchFamily="18" charset="-128"/>
                <a:ea typeface="UD デジタル 教科書体 NP-R" panose="02020400000000000000" pitchFamily="18" charset="-128"/>
              </a:rPr>
              <a:t>７５</a:t>
            </a:r>
            <a:r>
              <a:rPr lang="en-US" altLang="ja-JP" sz="2800" u="sng" dirty="0" smtClean="0">
                <a:latin typeface="UD デジタル 教科書体 NP-R" panose="02020400000000000000" pitchFamily="18" charset="-128"/>
                <a:ea typeface="UD デジタル 教科書体 NP-R" panose="02020400000000000000" pitchFamily="18" charset="-128"/>
              </a:rPr>
              <a:t>,</a:t>
            </a:r>
            <a:r>
              <a:rPr lang="ja-JP" altLang="en-US" sz="2800" u="sng" dirty="0" smtClean="0">
                <a:latin typeface="UD デジタル 教科書体 NP-R" panose="02020400000000000000" pitchFamily="18" charset="-128"/>
                <a:ea typeface="UD デジタル 教科書体 NP-R" panose="02020400000000000000" pitchFamily="18" charset="-128"/>
              </a:rPr>
              <a:t>６５０ 人</a:t>
            </a:r>
            <a:endParaRPr lang="en-US" altLang="ja-JP" u="sng" dirty="0" smtClean="0">
              <a:latin typeface="UD デジタル 教科書体 NP-R" panose="02020400000000000000" pitchFamily="18" charset="-128"/>
              <a:ea typeface="UD デジタル 教科書体 NP-R" panose="02020400000000000000" pitchFamily="18" charset="-128"/>
            </a:endParaRPr>
          </a:p>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3" name="角丸四角形 2"/>
          <p:cNvSpPr/>
          <p:nvPr/>
        </p:nvSpPr>
        <p:spPr>
          <a:xfrm>
            <a:off x="996067" y="3643585"/>
            <a:ext cx="1611780" cy="640080"/>
          </a:xfrm>
          <a:prstGeom prst="roundRect">
            <a:avLst/>
          </a:prstGeom>
          <a:solidFill>
            <a:schemeClr val="accent1">
              <a:lumMod val="20000"/>
              <a:lumOff val="80000"/>
            </a:schemeClr>
          </a:solidFill>
          <a:ln w="1905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tIns="0" bIns="0" rtlCol="0" anchor="ctr"/>
          <a:lstStyle/>
          <a:p>
            <a:pPr algn="ctr"/>
            <a:r>
              <a:rPr kumimoji="1" lang="ja-JP" altLang="en-US" sz="2000" dirty="0" smtClean="0">
                <a:latin typeface="UD デジタル 教科書体 NP-R" panose="02020400000000000000" pitchFamily="18" charset="-128"/>
                <a:ea typeface="UD デジタル 教科書体 NP-R" panose="02020400000000000000" pitchFamily="18" charset="-128"/>
              </a:rPr>
              <a:t>視覚障がい</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sp>
        <p:nvSpPr>
          <p:cNvPr id="4" name="角丸四角形 3"/>
          <p:cNvSpPr/>
          <p:nvPr/>
        </p:nvSpPr>
        <p:spPr>
          <a:xfrm>
            <a:off x="2862495" y="3643585"/>
            <a:ext cx="3290428" cy="640080"/>
          </a:xfrm>
          <a:prstGeom prst="roundRect">
            <a:avLst/>
          </a:prstGeom>
          <a:solidFill>
            <a:schemeClr val="accent1">
              <a:lumMod val="20000"/>
              <a:lumOff val="80000"/>
            </a:schemeClr>
          </a:solidFill>
          <a:ln w="1905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tIns="0" bIns="0" rtlCol="0" anchor="ctr"/>
          <a:lstStyle/>
          <a:p>
            <a:pPr algn="ctr"/>
            <a:r>
              <a:rPr lang="ja-JP" altLang="en-US" dirty="0" smtClean="0">
                <a:latin typeface="UD デジタル 教科書体 NP-R" panose="02020400000000000000" pitchFamily="18" charset="-128"/>
                <a:ea typeface="UD デジタル 教科書体 NP-R" panose="02020400000000000000" pitchFamily="18" charset="-128"/>
              </a:rPr>
              <a:t>聴覚障がい</a:t>
            </a:r>
            <a:endParaRPr lang="en-US" altLang="ja-JP" dirty="0">
              <a:latin typeface="UD デジタル 教科書体 NP-R" panose="02020400000000000000" pitchFamily="18" charset="-128"/>
              <a:ea typeface="UD デジタル 教科書体 NP-R" panose="02020400000000000000" pitchFamily="18" charset="-128"/>
            </a:endParaRPr>
          </a:p>
          <a:p>
            <a:pPr algn="ctr"/>
            <a:r>
              <a:rPr lang="ja-JP" altLang="en-US" dirty="0" smtClean="0">
                <a:latin typeface="UD デジタル 教科書体 NP-R" panose="02020400000000000000" pitchFamily="18" charset="-128"/>
                <a:ea typeface="UD デジタル 教科書体 NP-R" panose="02020400000000000000" pitchFamily="18" charset="-128"/>
              </a:rPr>
              <a:t>平衡機能障がい</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5" name="角丸四角形 4"/>
          <p:cNvSpPr/>
          <p:nvPr/>
        </p:nvSpPr>
        <p:spPr>
          <a:xfrm>
            <a:off x="1017432" y="4526782"/>
            <a:ext cx="1590415" cy="640080"/>
          </a:xfrm>
          <a:prstGeom prst="roundRect">
            <a:avLst/>
          </a:prstGeom>
          <a:solidFill>
            <a:schemeClr val="accent1">
              <a:lumMod val="20000"/>
              <a:lumOff val="80000"/>
            </a:schemeClr>
          </a:solidFill>
          <a:ln w="1905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tIns="0" bIns="0" rtlCol="0" anchor="ctr"/>
          <a:lstStyle/>
          <a:p>
            <a:pPr algn="ctr"/>
            <a:r>
              <a:rPr lang="ja-JP" altLang="en-US" sz="2000" dirty="0" smtClean="0">
                <a:latin typeface="UD デジタル 教科書体 NP-R" panose="02020400000000000000" pitchFamily="18" charset="-128"/>
                <a:ea typeface="UD デジタル 教科書体 NP-R" panose="02020400000000000000" pitchFamily="18" charset="-128"/>
              </a:rPr>
              <a:t>音声・言語</a:t>
            </a:r>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ctr"/>
            <a:r>
              <a:rPr kumimoji="1" lang="ja-JP" altLang="en-US" sz="2000" dirty="0" smtClean="0">
                <a:latin typeface="UD デジタル 教科書体 NP-R" panose="02020400000000000000" pitchFamily="18" charset="-128"/>
                <a:ea typeface="UD デジタル 教科書体 NP-R" panose="02020400000000000000" pitchFamily="18" charset="-128"/>
              </a:rPr>
              <a:t>そしゃ</a:t>
            </a:r>
            <a:r>
              <a:rPr kumimoji="1" lang="ja-JP" altLang="en-US" sz="2000" dirty="0">
                <a:latin typeface="UD デジタル 教科書体 NP-R" panose="02020400000000000000" pitchFamily="18" charset="-128"/>
                <a:ea typeface="UD デジタル 教科書体 NP-R" panose="02020400000000000000" pitchFamily="18" charset="-128"/>
              </a:rPr>
              <a:t>く</a:t>
            </a:r>
          </a:p>
        </p:txBody>
      </p:sp>
      <p:sp>
        <p:nvSpPr>
          <p:cNvPr id="6" name="角丸四角形 5"/>
          <p:cNvSpPr/>
          <p:nvPr/>
        </p:nvSpPr>
        <p:spPr>
          <a:xfrm>
            <a:off x="2862495" y="4526782"/>
            <a:ext cx="1515984" cy="640080"/>
          </a:xfrm>
          <a:prstGeom prst="roundRect">
            <a:avLst/>
          </a:prstGeom>
          <a:solidFill>
            <a:schemeClr val="accent1">
              <a:lumMod val="20000"/>
              <a:lumOff val="80000"/>
            </a:schemeClr>
          </a:solidFill>
          <a:ln w="1905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tIns="0" bIns="0" rtlCol="0" anchor="ctr"/>
          <a:lstStyle/>
          <a:p>
            <a:pPr algn="ctr"/>
            <a:r>
              <a:rPr lang="ja-JP" altLang="en-US" sz="2000" dirty="0" smtClean="0">
                <a:latin typeface="UD デジタル 教科書体 NP-R" panose="02020400000000000000" pitchFamily="18" charset="-128"/>
                <a:ea typeface="UD デジタル 教科書体 NP-R" panose="02020400000000000000" pitchFamily="18" charset="-128"/>
              </a:rPr>
              <a:t>肢体</a:t>
            </a:r>
            <a:r>
              <a:rPr lang="ja-JP" altLang="en-US" sz="2000" dirty="0">
                <a:latin typeface="UD デジタル 教科書体 NP-R" panose="02020400000000000000" pitchFamily="18" charset="-128"/>
                <a:ea typeface="UD デジタル 教科書体 NP-R" panose="02020400000000000000" pitchFamily="18" charset="-128"/>
              </a:rPr>
              <a:t>不自由</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sp>
        <p:nvSpPr>
          <p:cNvPr id="7" name="角丸四角形 6"/>
          <p:cNvSpPr/>
          <p:nvPr/>
        </p:nvSpPr>
        <p:spPr>
          <a:xfrm>
            <a:off x="4633128" y="4526782"/>
            <a:ext cx="1515984" cy="640080"/>
          </a:xfrm>
          <a:prstGeom prst="roundRect">
            <a:avLst/>
          </a:prstGeom>
          <a:solidFill>
            <a:schemeClr val="accent1">
              <a:lumMod val="20000"/>
              <a:lumOff val="80000"/>
            </a:schemeClr>
          </a:solidFill>
          <a:ln w="1905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tIns="0" bIns="0" rtlCol="0" anchor="ctr"/>
          <a:lstStyle/>
          <a:p>
            <a:pPr algn="ctr"/>
            <a:r>
              <a:rPr lang="ja-JP" altLang="en-US" sz="2000" dirty="0" smtClean="0">
                <a:latin typeface="UD デジタル 教科書体 NP-R" panose="02020400000000000000" pitchFamily="18" charset="-128"/>
                <a:ea typeface="UD デジタル 教科書体 NP-R" panose="02020400000000000000" pitchFamily="18" charset="-128"/>
              </a:rPr>
              <a:t>内部</a:t>
            </a:r>
            <a:r>
              <a:rPr lang="ja-JP" altLang="en-US" sz="2000" dirty="0">
                <a:latin typeface="UD デジタル 教科書体 NP-R" panose="02020400000000000000" pitchFamily="18" charset="-128"/>
                <a:ea typeface="UD デジタル 教科書体 NP-R" panose="02020400000000000000" pitchFamily="18" charset="-128"/>
              </a:rPr>
              <a:t>障</a:t>
            </a:r>
            <a:r>
              <a:rPr lang="ja-JP" altLang="en-US" sz="2000" dirty="0" smtClean="0">
                <a:latin typeface="UD デジタル 教科書体 NP-R" panose="02020400000000000000" pitchFamily="18" charset="-128"/>
                <a:ea typeface="UD デジタル 教科書体 NP-R" panose="02020400000000000000" pitchFamily="18" charset="-128"/>
              </a:rPr>
              <a:t>がい</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sp>
        <p:nvSpPr>
          <p:cNvPr id="8" name="角丸四角形 7"/>
          <p:cNvSpPr/>
          <p:nvPr/>
        </p:nvSpPr>
        <p:spPr>
          <a:xfrm>
            <a:off x="6756491" y="4153989"/>
            <a:ext cx="4702629" cy="1673270"/>
          </a:xfrm>
          <a:prstGeom prst="roundRect">
            <a:avLst/>
          </a:prstGeom>
          <a:solidFill>
            <a:schemeClr val="accent6">
              <a:lumMod val="20000"/>
              <a:lumOff val="80000"/>
            </a:schemeClr>
          </a:solidFill>
          <a:ln w="3810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smtClean="0">
                <a:latin typeface="UD デジタル 教科書体 NP-R" panose="02020400000000000000" pitchFamily="18" charset="-128"/>
                <a:ea typeface="UD デジタル 教科書体 NP-R" panose="02020400000000000000" pitchFamily="18" charset="-128"/>
              </a:rPr>
              <a:t>精神障がい</a:t>
            </a:r>
            <a:endParaRPr kumimoji="1" lang="en-US" altLang="ja-JP" sz="2800" b="1" dirty="0" smtClean="0">
              <a:latin typeface="UD デジタル 教科書体 NP-R" panose="02020400000000000000" pitchFamily="18" charset="-128"/>
              <a:ea typeface="UD デジタル 教科書体 NP-R" panose="02020400000000000000" pitchFamily="18" charset="-128"/>
            </a:endParaRPr>
          </a:p>
          <a:p>
            <a:pPr algn="ctr">
              <a:lnSpc>
                <a:spcPct val="150000"/>
              </a:lnSpc>
            </a:pPr>
            <a:r>
              <a:rPr lang="ja-JP" altLang="en-US" sz="2800" u="sng" dirty="0" smtClean="0">
                <a:latin typeface="UD デジタル 教科書体 NP-R" panose="02020400000000000000" pitchFamily="18" charset="-128"/>
                <a:ea typeface="UD デジタル 教科書体 NP-R" panose="02020400000000000000" pitchFamily="18" charset="-128"/>
              </a:rPr>
              <a:t>１７</a:t>
            </a:r>
            <a:r>
              <a:rPr lang="en-US" altLang="ja-JP" sz="2800" u="sng" dirty="0" smtClean="0">
                <a:latin typeface="UD デジタル 教科書体 NP-R" panose="02020400000000000000" pitchFamily="18" charset="-128"/>
                <a:ea typeface="UD デジタル 教科書体 NP-R" panose="02020400000000000000" pitchFamily="18" charset="-128"/>
              </a:rPr>
              <a:t>,</a:t>
            </a:r>
            <a:r>
              <a:rPr lang="ja-JP" altLang="en-US" sz="2800" u="sng" dirty="0" smtClean="0">
                <a:latin typeface="UD デジタル 教科書体 NP-R" panose="02020400000000000000" pitchFamily="18" charset="-128"/>
                <a:ea typeface="UD デジタル 教科書体 NP-R" panose="02020400000000000000" pitchFamily="18" charset="-128"/>
              </a:rPr>
              <a:t>０９４ 人</a:t>
            </a:r>
            <a:endParaRPr lang="en-US" altLang="ja-JP" sz="2800" u="sng" dirty="0" smtClean="0">
              <a:latin typeface="UD デジタル 教科書体 NP-R" panose="02020400000000000000" pitchFamily="18" charset="-128"/>
              <a:ea typeface="UD デジタル 教科書体 NP-R" panose="02020400000000000000" pitchFamily="18" charset="-128"/>
            </a:endParaRPr>
          </a:p>
        </p:txBody>
      </p:sp>
      <p:sp>
        <p:nvSpPr>
          <p:cNvPr id="9" name="タイトル 8"/>
          <p:cNvSpPr>
            <a:spLocks noGrp="1"/>
          </p:cNvSpPr>
          <p:nvPr>
            <p:ph type="title"/>
          </p:nvPr>
        </p:nvSpPr>
        <p:spPr>
          <a:xfrm>
            <a:off x="639672" y="365125"/>
            <a:ext cx="11111181" cy="1325563"/>
          </a:xfrm>
          <a:ln>
            <a:noFill/>
          </a:ln>
        </p:spPr>
        <p:txBody>
          <a:bodyPr/>
          <a:lstStyle/>
          <a:p>
            <a:r>
              <a:rPr kumimoji="1" lang="ja-JP" altLang="en-US" dirty="0" smtClean="0">
                <a:latin typeface="UD デジタル 教科書体 NP-R" panose="02020400000000000000" pitchFamily="18" charset="-128"/>
                <a:ea typeface="UD デジタル 教科書体 NP-R" panose="02020400000000000000" pitchFamily="18" charset="-128"/>
              </a:rPr>
              <a:t>県内の障</a:t>
            </a:r>
            <a:r>
              <a:rPr lang="ja-JP" altLang="en-US" dirty="0">
                <a:latin typeface="UD デジタル 教科書体 NP-R" panose="02020400000000000000" pitchFamily="18" charset="-128"/>
                <a:ea typeface="UD デジタル 教科書体 NP-R" panose="02020400000000000000" pitchFamily="18" charset="-128"/>
              </a:rPr>
              <a:t>害</a:t>
            </a:r>
            <a:r>
              <a:rPr kumimoji="1" lang="ja-JP" altLang="en-US" dirty="0" smtClean="0">
                <a:latin typeface="UD デジタル 教科書体 NP-R" panose="02020400000000000000" pitchFamily="18" charset="-128"/>
                <a:ea typeface="UD デジタル 教科書体 NP-R" panose="02020400000000000000" pitchFamily="18" charset="-128"/>
              </a:rPr>
              <a:t>者手帳所持者　</a:t>
            </a:r>
            <a:r>
              <a:rPr lang="ja-JP" altLang="en-US" b="1" u="sng" dirty="0" smtClean="0">
                <a:solidFill>
                  <a:srgbClr val="FF0000"/>
                </a:solidFill>
                <a:latin typeface="UD デジタル 教科書体 NP-R" panose="02020400000000000000" pitchFamily="18" charset="-128"/>
                <a:ea typeface="UD デジタル 教科書体 NP-R" panose="02020400000000000000" pitchFamily="18" charset="-128"/>
              </a:rPr>
              <a:t>１１２</a:t>
            </a:r>
            <a:r>
              <a:rPr lang="en-US" altLang="ja-JP" b="1" u="sng" dirty="0" smtClean="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b="1" u="sng" dirty="0" smtClean="0">
                <a:solidFill>
                  <a:srgbClr val="FF0000"/>
                </a:solidFill>
                <a:latin typeface="UD デジタル 教科書体 NP-R" panose="02020400000000000000" pitchFamily="18" charset="-128"/>
                <a:ea typeface="UD デジタル 教科書体 NP-R" panose="02020400000000000000" pitchFamily="18" charset="-128"/>
              </a:rPr>
              <a:t>４８１</a:t>
            </a:r>
            <a:r>
              <a:rPr kumimoji="1" lang="ja-JP" altLang="en-US" b="1" u="sng" dirty="0" smtClean="0">
                <a:solidFill>
                  <a:srgbClr val="FF0000"/>
                </a:solidFill>
                <a:latin typeface="UD デジタル 教科書体 NP-R" panose="02020400000000000000" pitchFamily="18" charset="-128"/>
                <a:ea typeface="UD デジタル 教科書体 NP-R" panose="02020400000000000000" pitchFamily="18" charset="-128"/>
              </a:rPr>
              <a:t>人</a:t>
            </a:r>
            <a:endParaRPr kumimoji="1" lang="ja-JP" altLang="en-US" b="1" u="sng"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10" name="角丸四角形 9"/>
          <p:cNvSpPr/>
          <p:nvPr/>
        </p:nvSpPr>
        <p:spPr>
          <a:xfrm>
            <a:off x="6756491" y="1621019"/>
            <a:ext cx="4702629" cy="2342606"/>
          </a:xfrm>
          <a:prstGeom prst="roundRect">
            <a:avLst/>
          </a:prstGeom>
          <a:solidFill>
            <a:schemeClr val="accent4">
              <a:lumMod val="20000"/>
              <a:lumOff val="80000"/>
            </a:schemeClr>
          </a:solidFill>
          <a:ln w="3810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dirty="0" smtClean="0">
                <a:latin typeface="UD デジタル 教科書体 NP-R" panose="02020400000000000000" pitchFamily="18" charset="-128"/>
                <a:ea typeface="UD デジタル 教科書体 NP-R" panose="02020400000000000000" pitchFamily="18" charset="-128"/>
              </a:rPr>
              <a:t>知的障がい</a:t>
            </a:r>
            <a:endParaRPr lang="en-US" altLang="ja-JP" sz="2800" b="1" dirty="0" smtClean="0">
              <a:latin typeface="UD デジタル 教科書体 NP-R" panose="02020400000000000000" pitchFamily="18" charset="-128"/>
              <a:ea typeface="UD デジタル 教科書体 NP-R" panose="02020400000000000000" pitchFamily="18" charset="-128"/>
            </a:endParaRPr>
          </a:p>
          <a:p>
            <a:pPr algn="ctr">
              <a:lnSpc>
                <a:spcPct val="150000"/>
              </a:lnSpc>
            </a:pPr>
            <a:r>
              <a:rPr kumimoji="1" lang="ja-JP" altLang="en-US" sz="2800" u="sng" dirty="0" smtClean="0">
                <a:latin typeface="UD デジタル 教科書体 NP-R" panose="02020400000000000000" pitchFamily="18" charset="-128"/>
                <a:ea typeface="UD デジタル 教科書体 NP-R" panose="02020400000000000000" pitchFamily="18" charset="-128"/>
              </a:rPr>
              <a:t>１９</a:t>
            </a:r>
            <a:r>
              <a:rPr kumimoji="1" lang="en-US" altLang="ja-JP" sz="2800" u="sng" dirty="0" smtClean="0">
                <a:latin typeface="UD デジタル 教科書体 NP-R" panose="02020400000000000000" pitchFamily="18" charset="-128"/>
                <a:ea typeface="UD デジタル 教科書体 NP-R" panose="02020400000000000000" pitchFamily="18" charset="-128"/>
              </a:rPr>
              <a:t>,</a:t>
            </a:r>
            <a:r>
              <a:rPr kumimoji="1" lang="ja-JP" altLang="en-US" sz="2800" u="sng" dirty="0" smtClean="0">
                <a:latin typeface="UD デジタル 教科書体 NP-R" panose="02020400000000000000" pitchFamily="18" charset="-128"/>
                <a:ea typeface="UD デジタル 教科書体 NP-R" panose="02020400000000000000" pitchFamily="18" charset="-128"/>
              </a:rPr>
              <a:t>７３７ 人</a:t>
            </a:r>
            <a:endParaRPr kumimoji="1" lang="en-US" altLang="ja-JP" sz="2800" u="sng" dirty="0" smtClean="0">
              <a:latin typeface="UD デジタル 教科書体 NP-R" panose="02020400000000000000" pitchFamily="18" charset="-128"/>
              <a:ea typeface="UD デジタル 教科書体 NP-R" panose="02020400000000000000" pitchFamily="18" charset="-128"/>
            </a:endParaRPr>
          </a:p>
        </p:txBody>
      </p:sp>
      <p:sp>
        <p:nvSpPr>
          <p:cNvPr id="11" name="テキスト ボックス 10"/>
          <p:cNvSpPr txBox="1"/>
          <p:nvPr/>
        </p:nvSpPr>
        <p:spPr>
          <a:xfrm>
            <a:off x="8590085" y="6328052"/>
            <a:ext cx="2962241" cy="369332"/>
          </a:xfrm>
          <a:prstGeom prst="rect">
            <a:avLst/>
          </a:prstGeom>
          <a:noFill/>
        </p:spPr>
        <p:txBody>
          <a:bodyPr wrap="square" rtlCol="0">
            <a:spAutoFit/>
          </a:bodyPr>
          <a:lstStyle/>
          <a:p>
            <a:r>
              <a:rPr kumimoji="1" lang="en-US" altLang="ja-JP" dirty="0" smtClean="0">
                <a:latin typeface="UD デジタル 教科書体 NP-R" panose="02020400000000000000" pitchFamily="18" charset="-128"/>
                <a:ea typeface="UD デジタル 教科書体 NP-R" panose="02020400000000000000" pitchFamily="18" charset="-128"/>
              </a:rPr>
              <a:t>※</a:t>
            </a:r>
            <a:r>
              <a:rPr kumimoji="1" lang="ja-JP" altLang="en-US" dirty="0" smtClean="0">
                <a:latin typeface="UD デジタル 教科書体 NP-R" panose="02020400000000000000" pitchFamily="18" charset="-128"/>
                <a:ea typeface="UD デジタル 教科書体 NP-R" panose="02020400000000000000" pitchFamily="18" charset="-128"/>
              </a:rPr>
              <a:t>令和５年 ４月 １日現在</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2" name="テキスト ボックス 11"/>
          <p:cNvSpPr txBox="1"/>
          <p:nvPr/>
        </p:nvSpPr>
        <p:spPr>
          <a:xfrm>
            <a:off x="11750854" y="6435876"/>
            <a:ext cx="441146" cy="400110"/>
          </a:xfrm>
          <a:prstGeom prst="rect">
            <a:avLst/>
          </a:prstGeom>
          <a:noFill/>
        </p:spPr>
        <p:txBody>
          <a:bodyPr wrap="none" rtlCol="0">
            <a:spAutoFit/>
          </a:bodyPr>
          <a:lstStyle/>
          <a:p>
            <a:r>
              <a:rPr kumimoji="1" lang="ja-JP" altLang="en-US" sz="2000" dirty="0" smtClean="0">
                <a:latin typeface="UD デジタル 教科書体 NP-R" panose="02020400000000000000" pitchFamily="18" charset="-128"/>
                <a:ea typeface="UD デジタル 教科書体 NP-R" panose="02020400000000000000" pitchFamily="18" charset="-128"/>
              </a:rPr>
              <a:t>３</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416424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0814" y="531159"/>
            <a:ext cx="10836349" cy="1294466"/>
          </a:xfrm>
        </p:spPr>
        <p:txBody>
          <a:bodyPr>
            <a:normAutofit fontScale="90000"/>
          </a:bodyPr>
          <a:lstStyle/>
          <a:p>
            <a:pPr>
              <a:lnSpc>
                <a:spcPct val="150000"/>
              </a:lnSpc>
            </a:pPr>
            <a:r>
              <a:rPr lang="ja-JP" altLang="en-US" sz="4900" dirty="0" smtClean="0">
                <a:latin typeface="UD デジタル 教科書体 NP-R" panose="02020400000000000000" pitchFamily="18" charset="-128"/>
                <a:ea typeface="UD デジタル 教科書体 NP-R" panose="02020400000000000000" pitchFamily="18" charset="-128"/>
              </a:rPr>
              <a:t>福島県の人口</a:t>
            </a:r>
            <a:r>
              <a:rPr lang="ja-JP" altLang="en-US" sz="4900" b="1" dirty="0" smtClean="0">
                <a:latin typeface="UD デジタル 教科書体 NP-R" panose="02020400000000000000" pitchFamily="18" charset="-128"/>
                <a:ea typeface="UD デジタル 教科書体 NP-R" panose="02020400000000000000" pitchFamily="18" charset="-128"/>
              </a:rPr>
              <a:t> 　</a:t>
            </a:r>
            <a:r>
              <a:rPr lang="ja-JP" altLang="en-US" sz="4900" b="1" u="sng" dirty="0" smtClean="0">
                <a:solidFill>
                  <a:srgbClr val="FF0000"/>
                </a:solidFill>
                <a:latin typeface="UD デジタル 教科書体 NP-R" panose="02020400000000000000" pitchFamily="18" charset="-128"/>
                <a:ea typeface="UD デジタル 教科書体 NP-R" panose="02020400000000000000" pitchFamily="18" charset="-128"/>
              </a:rPr>
              <a:t>１</a:t>
            </a:r>
            <a:r>
              <a:rPr lang="en-US" altLang="ja-JP" sz="4900" b="1" u="sng" dirty="0" smtClean="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4900" b="1" u="sng" dirty="0" smtClean="0">
                <a:solidFill>
                  <a:srgbClr val="FF0000"/>
                </a:solidFill>
                <a:latin typeface="UD デジタル 教科書体 NP-R" panose="02020400000000000000" pitchFamily="18" charset="-128"/>
                <a:ea typeface="UD デジタル 教科書体 NP-R" panose="02020400000000000000" pitchFamily="18" charset="-128"/>
              </a:rPr>
              <a:t>７６３</a:t>
            </a:r>
            <a:r>
              <a:rPr lang="en-US" altLang="ja-JP" sz="4900" b="1" u="sng" dirty="0" smtClean="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4900" b="1" u="sng" dirty="0" smtClean="0">
                <a:solidFill>
                  <a:srgbClr val="FF0000"/>
                </a:solidFill>
                <a:latin typeface="UD デジタル 教科書体 NP-R" panose="02020400000000000000" pitchFamily="18" charset="-128"/>
                <a:ea typeface="UD デジタル 教科書体 NP-R" panose="02020400000000000000" pitchFamily="18" charset="-128"/>
              </a:rPr>
              <a:t>６６２人</a:t>
            </a:r>
            <a:r>
              <a:rPr lang="en-US" altLang="ja-JP" sz="4900" b="1" i="1" u="sng" dirty="0">
                <a:solidFill>
                  <a:srgbClr val="FF0000"/>
                </a:solidFill>
                <a:latin typeface="UD デジタル 教科書体 NP-R" panose="02020400000000000000" pitchFamily="18" charset="-128"/>
                <a:ea typeface="UD デジタル 教科書体 NP-R" panose="02020400000000000000" pitchFamily="18" charset="-128"/>
              </a:rPr>
              <a:t/>
            </a:r>
            <a:br>
              <a:rPr lang="en-US" altLang="ja-JP" sz="4900" b="1" i="1" u="sng" dirty="0">
                <a:solidFill>
                  <a:srgbClr val="FF0000"/>
                </a:solidFill>
                <a:latin typeface="UD デジタル 教科書体 NP-R" panose="02020400000000000000" pitchFamily="18" charset="-128"/>
                <a:ea typeface="UD デジタル 教科書体 NP-R" panose="02020400000000000000" pitchFamily="18" charset="-128"/>
              </a:rPr>
            </a:br>
            <a:r>
              <a:rPr lang="ja-JP" altLang="en-US" sz="2000" dirty="0" smtClean="0">
                <a:solidFill>
                  <a:srgbClr val="FF0000"/>
                </a:solidFill>
                <a:latin typeface="UD デジタル 教科書体 NP-R" panose="02020400000000000000" pitchFamily="18" charset="-128"/>
                <a:ea typeface="UD デジタル 教科書体 NP-R" panose="02020400000000000000" pitchFamily="18" charset="-128"/>
              </a:rPr>
              <a:t>　　　　　　　　　　　　　　　　　</a:t>
            </a:r>
            <a:r>
              <a:rPr lang="ja-JP" altLang="en-US" sz="2700" b="1" dirty="0" smtClean="0">
                <a:latin typeface="UD デジタル 教科書体 NP-R" panose="02020400000000000000" pitchFamily="18" charset="-128"/>
                <a:ea typeface="UD デジタル 教科書体 NP-R" panose="02020400000000000000" pitchFamily="18" charset="-128"/>
              </a:rPr>
              <a:t>（</a:t>
            </a:r>
            <a:r>
              <a:rPr lang="ja-JP" altLang="en-US" sz="2700" dirty="0" smtClean="0">
                <a:latin typeface="UD デジタル 教科書体 NP-R" panose="02020400000000000000" pitchFamily="18" charset="-128"/>
                <a:ea typeface="UD デジタル 教科書体 NP-R" panose="02020400000000000000" pitchFamily="18" charset="-128"/>
              </a:rPr>
              <a:t>令和５年１２月１日現在 福島県の推計人口）</a:t>
            </a:r>
            <a:endParaRPr kumimoji="1" lang="ja-JP" altLang="en-US" sz="2700" dirty="0">
              <a:latin typeface="UD デジタル 教科書体 NP-R" panose="02020400000000000000" pitchFamily="18" charset="-128"/>
              <a:ea typeface="UD デジタル 教科書体 NP-R" panose="02020400000000000000" pitchFamily="18" charset="-128"/>
            </a:endParaRPr>
          </a:p>
        </p:txBody>
      </p:sp>
      <p:sp>
        <p:nvSpPr>
          <p:cNvPr id="3" name="コンテンツ プレースホルダー 2"/>
          <p:cNvSpPr>
            <a:spLocks noGrp="1"/>
          </p:cNvSpPr>
          <p:nvPr>
            <p:ph idx="1"/>
          </p:nvPr>
        </p:nvSpPr>
        <p:spPr>
          <a:xfrm>
            <a:off x="2503501" y="2332089"/>
            <a:ext cx="7110974" cy="1179872"/>
          </a:xfrm>
        </p:spPr>
        <p:txBody>
          <a:bodyPr>
            <a:noAutofit/>
          </a:bodyPr>
          <a:lstStyle/>
          <a:p>
            <a:pPr marL="0" indent="0">
              <a:buNone/>
            </a:pPr>
            <a:r>
              <a:rPr kumimoji="1" lang="ja-JP" altLang="en-US" sz="3200" dirty="0" smtClean="0">
                <a:latin typeface="UD デジタル 教科書体 NP-R" panose="02020400000000000000" pitchFamily="18" charset="-128"/>
                <a:ea typeface="UD デジタル 教科書体 NP-R" panose="02020400000000000000" pitchFamily="18" charset="-128"/>
              </a:rPr>
              <a:t>障害者手帳を所持している方</a:t>
            </a:r>
            <a:endParaRPr kumimoji="1" lang="en-US" altLang="ja-JP" sz="3200"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3200" dirty="0" smtClean="0">
                <a:latin typeface="UD デジタル 教科書体 NP-R" panose="02020400000000000000" pitchFamily="18" charset="-128"/>
                <a:ea typeface="UD デジタル 教科書体 NP-R" panose="02020400000000000000" pitchFamily="18" charset="-128"/>
              </a:rPr>
              <a:t>　県の人口の</a:t>
            </a:r>
            <a:r>
              <a:rPr lang="ja-JP" altLang="en-US" sz="3200" b="1" u="sng" dirty="0" smtClean="0">
                <a:solidFill>
                  <a:srgbClr val="FF0000"/>
                </a:solidFill>
                <a:latin typeface="UD デジタル 教科書体 NP-R" panose="02020400000000000000" pitchFamily="18" charset="-128"/>
                <a:ea typeface="UD デジタル 教科書体 NP-R" panose="02020400000000000000" pitchFamily="18" charset="-128"/>
              </a:rPr>
              <a:t>６％</a:t>
            </a:r>
            <a:r>
              <a:rPr lang="ja-JP" altLang="en-US" sz="3200" dirty="0" smtClean="0">
                <a:latin typeface="UD デジタル 教科書体 NP-R" panose="02020400000000000000" pitchFamily="18" charset="-128"/>
                <a:ea typeface="UD デジタル 教科書体 NP-R" panose="02020400000000000000" pitchFamily="18" charset="-128"/>
              </a:rPr>
              <a:t>　</a:t>
            </a:r>
            <a:r>
              <a:rPr lang="ja-JP" altLang="en-US" sz="3200" b="1" u="sng" dirty="0" smtClean="0">
                <a:solidFill>
                  <a:srgbClr val="FF0000"/>
                </a:solidFill>
                <a:latin typeface="UD デジタル 教科書体 NP-R" panose="02020400000000000000" pitchFamily="18" charset="-128"/>
                <a:ea typeface="UD デジタル 教科書体 NP-R" panose="02020400000000000000" pitchFamily="18" charset="-128"/>
              </a:rPr>
              <a:t>１６人に１人</a:t>
            </a:r>
            <a:endParaRPr kumimoji="1" lang="ja-JP" altLang="en-US" sz="3200" b="1" u="sng" dirty="0">
              <a:solidFill>
                <a:srgbClr val="FF0000"/>
              </a:solidFill>
              <a:latin typeface="UD デジタル 教科書体 NP-R" panose="02020400000000000000" pitchFamily="18" charset="-128"/>
              <a:ea typeface="UD デジタル 教科書体 NP-R" panose="02020400000000000000" pitchFamily="18" charset="-128"/>
            </a:endParaRPr>
          </a:p>
        </p:txBody>
      </p:sp>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b="31706"/>
          <a:stretch/>
        </p:blipFill>
        <p:spPr>
          <a:xfrm>
            <a:off x="1854345" y="3553006"/>
            <a:ext cx="4204645" cy="1373547"/>
          </a:xfrm>
          <a:prstGeom prst="rect">
            <a:avLst/>
          </a:prstGeom>
        </p:spPr>
      </p:pic>
      <p:pic>
        <p:nvPicPr>
          <p:cNvPr id="9" name="図 8"/>
          <p:cNvPicPr>
            <a:picLocks noChangeAspect="1"/>
          </p:cNvPicPr>
          <p:nvPr/>
        </p:nvPicPr>
        <p:blipFill rotWithShape="1">
          <a:blip r:embed="rId3">
            <a:extLst>
              <a:ext uri="{28A0092B-C50C-407E-A947-70E740481C1C}">
                <a14:useLocalDpi xmlns:a14="http://schemas.microsoft.com/office/drawing/2010/main" val="0"/>
              </a:ext>
            </a:extLst>
          </a:blip>
          <a:srcRect b="31706"/>
          <a:stretch/>
        </p:blipFill>
        <p:spPr>
          <a:xfrm>
            <a:off x="6058990" y="3511961"/>
            <a:ext cx="4204643" cy="1373547"/>
          </a:xfrm>
          <a:prstGeom prst="rect">
            <a:avLst/>
          </a:prstGeom>
        </p:spPr>
      </p:pic>
      <p:pic>
        <p:nvPicPr>
          <p:cNvPr id="10" name="図 9"/>
          <p:cNvPicPr>
            <a:picLocks noChangeAspect="1"/>
          </p:cNvPicPr>
          <p:nvPr/>
        </p:nvPicPr>
        <p:blipFill rotWithShape="1">
          <a:blip r:embed="rId3">
            <a:extLst>
              <a:ext uri="{28A0092B-C50C-407E-A947-70E740481C1C}">
                <a14:useLocalDpi xmlns:a14="http://schemas.microsoft.com/office/drawing/2010/main" val="0"/>
              </a:ext>
            </a:extLst>
          </a:blip>
          <a:srcRect b="31706"/>
          <a:stretch/>
        </p:blipFill>
        <p:spPr>
          <a:xfrm>
            <a:off x="1854346" y="4926553"/>
            <a:ext cx="4204643" cy="1373547"/>
          </a:xfrm>
          <a:prstGeom prst="rect">
            <a:avLst/>
          </a:prstGeom>
        </p:spPr>
      </p:pic>
      <p:pic>
        <p:nvPicPr>
          <p:cNvPr id="11" name="図 10"/>
          <p:cNvPicPr>
            <a:picLocks noChangeAspect="1"/>
          </p:cNvPicPr>
          <p:nvPr/>
        </p:nvPicPr>
        <p:blipFill rotWithShape="1">
          <a:blip r:embed="rId3">
            <a:extLst>
              <a:ext uri="{28A0092B-C50C-407E-A947-70E740481C1C}">
                <a14:useLocalDpi xmlns:a14="http://schemas.microsoft.com/office/drawing/2010/main" val="0"/>
              </a:ext>
            </a:extLst>
          </a:blip>
          <a:srcRect b="31706"/>
          <a:stretch/>
        </p:blipFill>
        <p:spPr>
          <a:xfrm>
            <a:off x="6058990" y="4967598"/>
            <a:ext cx="4204643" cy="1373547"/>
          </a:xfrm>
          <a:prstGeom prst="rect">
            <a:avLst/>
          </a:prstGeom>
        </p:spPr>
      </p:pic>
      <p:sp>
        <p:nvSpPr>
          <p:cNvPr id="12" name="テキスト ボックス 11"/>
          <p:cNvSpPr txBox="1"/>
          <p:nvPr/>
        </p:nvSpPr>
        <p:spPr>
          <a:xfrm>
            <a:off x="11750854" y="6435876"/>
            <a:ext cx="441146" cy="400110"/>
          </a:xfrm>
          <a:prstGeom prst="rect">
            <a:avLst/>
          </a:prstGeom>
          <a:noFill/>
        </p:spPr>
        <p:txBody>
          <a:bodyPr wrap="none" rtlCol="0">
            <a:spAutoFit/>
          </a:bodyPr>
          <a:lstStyle/>
          <a:p>
            <a:r>
              <a:rPr kumimoji="1" lang="ja-JP" altLang="en-US" sz="2000" dirty="0" smtClean="0">
                <a:latin typeface="UD デジタル 教科書体 NP-R" panose="02020400000000000000" pitchFamily="18" charset="-128"/>
                <a:ea typeface="UD デジタル 教科書体 NP-R" panose="02020400000000000000" pitchFamily="18" charset="-128"/>
              </a:rPr>
              <a:t>４</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sp>
        <p:nvSpPr>
          <p:cNvPr id="4" name="右矢印 3"/>
          <p:cNvSpPr/>
          <p:nvPr/>
        </p:nvSpPr>
        <p:spPr>
          <a:xfrm>
            <a:off x="1231900" y="2540616"/>
            <a:ext cx="838345" cy="659172"/>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912944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888275" y="863096"/>
            <a:ext cx="10463350" cy="1663508"/>
          </a:xfrm>
          <a:prstGeom prst="roundRect">
            <a:avLst/>
          </a:prstGeom>
          <a:solidFill>
            <a:srgbClr val="F3FAFF"/>
          </a:solidFill>
          <a:ln w="25400">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tIns="0" bIns="180000" rtlCol="0" anchor="ctr" anchorCtr="0"/>
          <a:lstStyle/>
          <a:p>
            <a:pPr>
              <a:lnSpc>
                <a:spcPct val="150000"/>
              </a:lnSpc>
            </a:pPr>
            <a:r>
              <a:rPr lang="ja-JP" altLang="en-US" sz="2400" b="1" u="sng" dirty="0" smtClean="0">
                <a:solidFill>
                  <a:schemeClr val="accent5">
                    <a:lumMod val="75000"/>
                  </a:schemeClr>
                </a:solidFill>
                <a:latin typeface="UD デジタル 教科書体 NP-R" panose="02020400000000000000" pitchFamily="18" charset="-128"/>
                <a:ea typeface="UD デジタル 教科書体 NP-R" panose="02020400000000000000" pitchFamily="18" charset="-128"/>
              </a:rPr>
              <a:t>「障害者基本法」「障害者差別解消法」</a:t>
            </a:r>
            <a:endParaRPr lang="en-US" altLang="ja-JP" sz="2400" b="1" u="sng" dirty="0" smtClean="0">
              <a:solidFill>
                <a:schemeClr val="accent5">
                  <a:lumMod val="75000"/>
                </a:schemeClr>
              </a:solidFill>
              <a:latin typeface="UD デジタル 教科書体 NP-R" panose="02020400000000000000" pitchFamily="18" charset="-128"/>
              <a:ea typeface="UD デジタル 教科書体 NP-R" panose="02020400000000000000" pitchFamily="18" charset="-128"/>
            </a:endParaRPr>
          </a:p>
          <a:p>
            <a:r>
              <a:rPr lang="ja-JP" altLang="en-US" sz="2200" dirty="0" smtClean="0">
                <a:latin typeface="UD デジタル 教科書体 NP-R" panose="02020400000000000000" pitchFamily="18" charset="-128"/>
                <a:ea typeface="UD デジタル 教科書体 NP-R" panose="02020400000000000000" pitchFamily="18" charset="-128"/>
              </a:rPr>
              <a:t>　身体障害者、知的障害者、精神障害（発達障害を含む。）その他の心身の機能の障害がある者であって、</a:t>
            </a:r>
            <a:r>
              <a:rPr lang="ja-JP" altLang="en-US" sz="2200" u="sng" dirty="0" smtClean="0">
                <a:solidFill>
                  <a:srgbClr val="FF0000"/>
                </a:solidFill>
                <a:latin typeface="UD デジタル 教科書体 NP-R" panose="02020400000000000000" pitchFamily="18" charset="-128"/>
                <a:ea typeface="UD デジタル 教科書体 NP-R" panose="02020400000000000000" pitchFamily="18" charset="-128"/>
              </a:rPr>
              <a:t>障害及び社会的障壁により継続的に日常生活又は社会生活に相当な制限を受ける状態にあるもの</a:t>
            </a:r>
            <a:endParaRPr lang="en-US" altLang="ja-JP" sz="2200" u="sng" dirty="0" smtClean="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5" name="角丸四角形 4"/>
          <p:cNvSpPr/>
          <p:nvPr/>
        </p:nvSpPr>
        <p:spPr>
          <a:xfrm>
            <a:off x="888274" y="4429345"/>
            <a:ext cx="10463351" cy="2275794"/>
          </a:xfrm>
          <a:prstGeom prst="roundRect">
            <a:avLst/>
          </a:prstGeom>
          <a:solidFill>
            <a:srgbClr val="F3FAFF"/>
          </a:solidFill>
          <a:ln w="25400">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tIns="0" bIns="180000" rtlCol="0" anchor="ctr"/>
          <a:lstStyle/>
          <a:p>
            <a:pPr>
              <a:lnSpc>
                <a:spcPct val="150000"/>
              </a:lnSpc>
            </a:pPr>
            <a:r>
              <a:rPr lang="ja-JP" altLang="en-US" sz="2400" b="1" u="sng" dirty="0" smtClean="0">
                <a:solidFill>
                  <a:schemeClr val="accent5">
                    <a:lumMod val="75000"/>
                  </a:schemeClr>
                </a:solidFill>
                <a:latin typeface="UD デジタル 教科書体 NP-R" panose="02020400000000000000" pitchFamily="18" charset="-128"/>
                <a:ea typeface="UD デジタル 教科書体 NP-R" panose="02020400000000000000" pitchFamily="18" charset="-128"/>
              </a:rPr>
              <a:t>「障害者総合支援法」</a:t>
            </a:r>
            <a:endParaRPr lang="en-US" altLang="ja-JP" sz="2400" b="1" u="sng" dirty="0">
              <a:solidFill>
                <a:schemeClr val="accent5">
                  <a:lumMod val="75000"/>
                </a:schemeClr>
              </a:solidFill>
              <a:latin typeface="UD デジタル 教科書体 NP-R" panose="02020400000000000000" pitchFamily="18" charset="-128"/>
              <a:ea typeface="UD デジタル 教科書体 NP-R" panose="02020400000000000000" pitchFamily="18" charset="-128"/>
            </a:endParaRPr>
          </a:p>
          <a:p>
            <a:r>
              <a:rPr lang="ja-JP" altLang="en-US" sz="2200" dirty="0" smtClean="0">
                <a:latin typeface="UD デジタル 教科書体 NP-R" panose="02020400000000000000" pitchFamily="18" charset="-128"/>
                <a:ea typeface="UD デジタル 教科書体 NP-R" panose="02020400000000000000" pitchFamily="18" charset="-128"/>
              </a:rPr>
              <a:t>１８歳以上の</a:t>
            </a:r>
            <a:endParaRPr lang="en-US" altLang="ja-JP" sz="2200" dirty="0" smtClean="0">
              <a:latin typeface="UD デジタル 教科書体 NP-R" panose="02020400000000000000" pitchFamily="18" charset="-128"/>
              <a:ea typeface="UD デジタル 教科書体 NP-R" panose="02020400000000000000" pitchFamily="18" charset="-128"/>
            </a:endParaRPr>
          </a:p>
          <a:p>
            <a:r>
              <a:rPr lang="ja-JP" altLang="en-US" sz="2200" dirty="0" smtClean="0">
                <a:latin typeface="UD デジタル 教科書体 NP-R" panose="02020400000000000000" pitchFamily="18" charset="-128"/>
                <a:ea typeface="UD デジタル 教科書体 NP-R" panose="02020400000000000000" pitchFamily="18" charset="-128"/>
              </a:rPr>
              <a:t>・身体障害者（身体障害者福祉法）　・知的障害者（知的障害者福祉法）</a:t>
            </a:r>
            <a:endParaRPr lang="en-US" altLang="ja-JP" sz="2200" dirty="0" smtClean="0">
              <a:latin typeface="UD デジタル 教科書体 NP-R" panose="02020400000000000000" pitchFamily="18" charset="-128"/>
              <a:ea typeface="UD デジタル 教科書体 NP-R" panose="02020400000000000000" pitchFamily="18" charset="-128"/>
            </a:endParaRPr>
          </a:p>
          <a:p>
            <a:r>
              <a:rPr lang="ja-JP" altLang="en-US" sz="2200" dirty="0" smtClean="0">
                <a:latin typeface="UD デジタル 教科書体 NP-R" panose="02020400000000000000" pitchFamily="18" charset="-128"/>
                <a:ea typeface="UD デジタル 教科書体 NP-R" panose="02020400000000000000" pitchFamily="18" charset="-128"/>
              </a:rPr>
              <a:t>・精神障害者（精神保健及び精神障害者福祉に関する法律）</a:t>
            </a:r>
            <a:r>
              <a:rPr lang="en-US" altLang="ja-JP" sz="2000" dirty="0" smtClean="0">
                <a:latin typeface="UD デジタル 教科書体 NP-R" panose="02020400000000000000" pitchFamily="18" charset="-128"/>
                <a:ea typeface="UD デジタル 教科書体 NP-R" panose="02020400000000000000" pitchFamily="18" charset="-128"/>
              </a:rPr>
              <a:t>※</a:t>
            </a:r>
            <a:r>
              <a:rPr lang="ja-JP" altLang="en-US" sz="2000" dirty="0" smtClean="0">
                <a:latin typeface="UD デジタル 教科書体 NP-R" panose="02020400000000000000" pitchFamily="18" charset="-128"/>
                <a:ea typeface="UD デジタル 教科書体 NP-R" panose="02020400000000000000" pitchFamily="18" charset="-128"/>
              </a:rPr>
              <a:t>発達障害者を含む</a:t>
            </a:r>
            <a:endParaRPr lang="en-US" altLang="ja-JP" sz="2000" dirty="0" smtClean="0">
              <a:latin typeface="UD デジタル 教科書体 NP-R" panose="02020400000000000000" pitchFamily="18" charset="-128"/>
              <a:ea typeface="UD デジタル 教科書体 NP-R" panose="02020400000000000000" pitchFamily="18" charset="-128"/>
            </a:endParaRPr>
          </a:p>
          <a:p>
            <a:r>
              <a:rPr lang="ja-JP" altLang="en-US" sz="2200" dirty="0" smtClean="0">
                <a:latin typeface="UD デジタル 教科書体 NP-R" panose="02020400000000000000" pitchFamily="18" charset="-128"/>
                <a:ea typeface="UD デジタル 教科書体 NP-R" panose="02020400000000000000" pitchFamily="18" charset="-128"/>
              </a:rPr>
              <a:t>・治療方法が確立していない疾病その他の特殊の疾病であって、障害の程度が　</a:t>
            </a:r>
            <a:endParaRPr lang="en-US" altLang="ja-JP" sz="2200" dirty="0" smtClean="0">
              <a:latin typeface="UD デジタル 教科書体 NP-R" panose="02020400000000000000" pitchFamily="18" charset="-128"/>
              <a:ea typeface="UD デジタル 教科書体 NP-R" panose="02020400000000000000" pitchFamily="18" charset="-128"/>
            </a:endParaRPr>
          </a:p>
          <a:p>
            <a:r>
              <a:rPr lang="ja-JP" altLang="en-US" sz="2200" dirty="0" smtClean="0">
                <a:latin typeface="UD デジタル 教科書体 NP-R" panose="02020400000000000000" pitchFamily="18" charset="-128"/>
                <a:ea typeface="UD デジタル 教科書体 NP-R" panose="02020400000000000000" pitchFamily="18" charset="-128"/>
              </a:rPr>
              <a:t>　厚生労働大臣が定める程度である者</a:t>
            </a:r>
            <a:endParaRPr lang="en-US" altLang="ja-JP" sz="2200" dirty="0" smtClean="0">
              <a:latin typeface="UD デジタル 教科書体 NP-R" panose="02020400000000000000" pitchFamily="18" charset="-128"/>
              <a:ea typeface="UD デジタル 教科書体 NP-R" panose="02020400000000000000" pitchFamily="18" charset="-128"/>
            </a:endParaRPr>
          </a:p>
        </p:txBody>
      </p:sp>
      <p:sp>
        <p:nvSpPr>
          <p:cNvPr id="6" name="角丸四角形 5"/>
          <p:cNvSpPr/>
          <p:nvPr/>
        </p:nvSpPr>
        <p:spPr>
          <a:xfrm>
            <a:off x="888274" y="2659078"/>
            <a:ext cx="10463351" cy="1602962"/>
          </a:xfrm>
          <a:prstGeom prst="roundRect">
            <a:avLst/>
          </a:prstGeom>
          <a:solidFill>
            <a:srgbClr val="F3FAFF"/>
          </a:solidFill>
          <a:ln w="25400">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tIns="0" bIns="180000" rtlCol="0" anchor="ctr"/>
          <a:lstStyle/>
          <a:p>
            <a:pPr>
              <a:lnSpc>
                <a:spcPct val="150000"/>
              </a:lnSpc>
            </a:pPr>
            <a:r>
              <a:rPr lang="ja-JP" altLang="en-US" sz="2400" b="1" u="sng" dirty="0" smtClean="0">
                <a:solidFill>
                  <a:schemeClr val="accent5">
                    <a:lumMod val="75000"/>
                  </a:schemeClr>
                </a:solidFill>
                <a:latin typeface="UD デジタル 教科書体 NP-R" panose="02020400000000000000" pitchFamily="18" charset="-128"/>
                <a:ea typeface="UD デジタル 教科書体 NP-R" panose="02020400000000000000" pitchFamily="18" charset="-128"/>
              </a:rPr>
              <a:t>「障害者雇用促進法」</a:t>
            </a:r>
            <a:endParaRPr lang="en-US" altLang="ja-JP" sz="2400" b="1" u="sng" dirty="0">
              <a:solidFill>
                <a:schemeClr val="accent5">
                  <a:lumMod val="75000"/>
                </a:schemeClr>
              </a:solidFill>
              <a:latin typeface="UD デジタル 教科書体 NP-R" panose="02020400000000000000" pitchFamily="18" charset="-128"/>
              <a:ea typeface="UD デジタル 教科書体 NP-R" panose="02020400000000000000" pitchFamily="18" charset="-128"/>
            </a:endParaRPr>
          </a:p>
          <a:p>
            <a:r>
              <a:rPr lang="ja-JP" altLang="en-US" sz="2200" dirty="0" smtClean="0">
                <a:latin typeface="UD デジタル 教科書体 NP-R" panose="02020400000000000000" pitchFamily="18" charset="-128"/>
                <a:ea typeface="UD デジタル 教科書体 NP-R" panose="02020400000000000000" pitchFamily="18" charset="-128"/>
              </a:rPr>
              <a:t>　身体障害、知的障害、精神障害（発達障害を含む。）その他の心身の機能の障害があるため、</a:t>
            </a:r>
            <a:r>
              <a:rPr lang="ja-JP" altLang="en-US" sz="2200" u="sng" dirty="0" smtClean="0">
                <a:solidFill>
                  <a:srgbClr val="FF0000"/>
                </a:solidFill>
                <a:latin typeface="UD デジタル 教科書体 NP-R" panose="02020400000000000000" pitchFamily="18" charset="-128"/>
                <a:ea typeface="UD デジタル 教科書体 NP-R" panose="02020400000000000000" pitchFamily="18" charset="-128"/>
              </a:rPr>
              <a:t>長期にわたり、職業生活に相当の制限を受け、又は職業生活を営むことが著しく困難な者</a:t>
            </a:r>
            <a:endParaRPr lang="en-US" altLang="ja-JP" sz="2200" u="sng" dirty="0" smtClean="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3" name="フローチャート: 代替処理 2"/>
          <p:cNvSpPr/>
          <p:nvPr/>
        </p:nvSpPr>
        <p:spPr>
          <a:xfrm>
            <a:off x="7847718" y="4046989"/>
            <a:ext cx="2179420" cy="956810"/>
          </a:xfrm>
          <a:prstGeom prst="flowChartAlternateProcess">
            <a:avLst/>
          </a:prstGeom>
          <a:solidFill>
            <a:schemeClr val="accent4">
              <a:lumMod val="60000"/>
              <a:lumOff val="40000"/>
            </a:schemeClr>
          </a:solidFill>
          <a:ln>
            <a:solidFill>
              <a:schemeClr val="accent4"/>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000" dirty="0" smtClean="0">
                <a:solidFill>
                  <a:schemeClr val="tx1"/>
                </a:solidFill>
                <a:latin typeface="UD デジタル 教科書体 NP-R" panose="02020400000000000000" pitchFamily="18" charset="-128"/>
                <a:ea typeface="UD デジタル 教科書体 NP-R" panose="02020400000000000000" pitchFamily="18" charset="-128"/>
              </a:rPr>
              <a:t>法律によって</a:t>
            </a:r>
            <a:endParaRPr kumimoji="1" lang="en-US" altLang="ja-JP" sz="2000" dirty="0" smtClean="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2000" dirty="0" smtClean="0">
                <a:solidFill>
                  <a:schemeClr val="tx1"/>
                </a:solidFill>
                <a:latin typeface="UD デジタル 教科書体 NP-R" panose="02020400000000000000" pitchFamily="18" charset="-128"/>
                <a:ea typeface="UD デジタル 教科書体 NP-R" panose="02020400000000000000" pitchFamily="18" charset="-128"/>
              </a:rPr>
              <a:t>定義は様々</a:t>
            </a:r>
            <a:endParaRPr kumimoji="1" lang="ja-JP" altLang="en-US" sz="20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7" name="テキスト ボックス 6"/>
          <p:cNvSpPr txBox="1"/>
          <p:nvPr/>
        </p:nvSpPr>
        <p:spPr>
          <a:xfrm>
            <a:off x="11750854" y="6435876"/>
            <a:ext cx="441146" cy="400110"/>
          </a:xfrm>
          <a:prstGeom prst="rect">
            <a:avLst/>
          </a:prstGeom>
          <a:noFill/>
        </p:spPr>
        <p:txBody>
          <a:bodyPr wrap="none" rtlCol="0">
            <a:spAutoFit/>
          </a:bodyPr>
          <a:lstStyle/>
          <a:p>
            <a:r>
              <a:rPr kumimoji="1" lang="ja-JP" altLang="en-US" sz="2000" dirty="0" smtClean="0">
                <a:latin typeface="UD デジタル 教科書体 NP-R" panose="02020400000000000000" pitchFamily="18" charset="-128"/>
                <a:ea typeface="UD デジタル 教科書体 NP-R" panose="02020400000000000000" pitchFamily="18" charset="-128"/>
              </a:rPr>
              <a:t>５</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sp>
        <p:nvSpPr>
          <p:cNvPr id="2" name="正方形/長方形 1"/>
          <p:cNvSpPr/>
          <p:nvPr/>
        </p:nvSpPr>
        <p:spPr>
          <a:xfrm>
            <a:off x="942274" y="86680"/>
            <a:ext cx="8164415" cy="646331"/>
          </a:xfrm>
          <a:prstGeom prst="rect">
            <a:avLst/>
          </a:prstGeom>
        </p:spPr>
        <p:txBody>
          <a:bodyPr wrap="none">
            <a:spAutoFit/>
          </a:bodyPr>
          <a:lstStyle/>
          <a:p>
            <a:r>
              <a:rPr lang="ja-JP" altLang="en-US" sz="3600" dirty="0" smtClean="0">
                <a:latin typeface="UD デジタル 教科書体 NP-R" panose="02020400000000000000" pitchFamily="18" charset="-128"/>
                <a:ea typeface="UD デジタル 教科書体 NP-R" panose="02020400000000000000" pitchFamily="18" charset="-128"/>
              </a:rPr>
              <a:t>法律による「障がいのある方」の定義 </a:t>
            </a:r>
            <a:endParaRPr lang="ja-JP" altLang="en-US" sz="36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425567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95174" y="1407411"/>
            <a:ext cx="5151120" cy="2342606"/>
          </a:xfrm>
          <a:prstGeom prst="roundRect">
            <a:avLst/>
          </a:prstGeom>
          <a:solidFill>
            <a:schemeClr val="accent1">
              <a:lumMod val="20000"/>
              <a:lumOff val="80000"/>
            </a:schemeClr>
          </a:solidFill>
          <a:ln w="25400">
            <a:solidFill>
              <a:schemeClr val="accent1"/>
            </a:solidFill>
          </a:ln>
        </p:spPr>
        <p:style>
          <a:lnRef idx="2">
            <a:schemeClr val="dk1"/>
          </a:lnRef>
          <a:fillRef idx="1">
            <a:schemeClr val="lt1"/>
          </a:fillRef>
          <a:effectRef idx="0">
            <a:schemeClr val="dk1"/>
          </a:effectRef>
          <a:fontRef idx="minor">
            <a:schemeClr val="dk1"/>
          </a:fontRef>
        </p:style>
        <p:txBody>
          <a:bodyPr tIns="0" bIns="0" rtlCol="0" anchor="t"/>
          <a:lstStyle/>
          <a:p>
            <a:pPr algn="ctr">
              <a:lnSpc>
                <a:spcPts val="2800"/>
              </a:lnSpc>
            </a:pPr>
            <a:r>
              <a:rPr kumimoji="1" lang="ja-JP" altLang="en-US" sz="2800" b="1" dirty="0" smtClean="0">
                <a:latin typeface="UD デジタル 教科書体 NP-R" panose="02020400000000000000" pitchFamily="18" charset="-128"/>
                <a:ea typeface="UD デジタル 教科書体 NP-R" panose="02020400000000000000" pitchFamily="18" charset="-128"/>
              </a:rPr>
              <a:t>身体障がい</a:t>
            </a:r>
            <a:endParaRPr kumimoji="1" lang="en-US" altLang="ja-JP" sz="2800" b="1" dirty="0" smtClean="0">
              <a:latin typeface="UD デジタル 教科書体 NP-R" panose="02020400000000000000" pitchFamily="18" charset="-128"/>
              <a:ea typeface="UD デジタル 教科書体 NP-R" panose="02020400000000000000" pitchFamily="18" charset="-128"/>
            </a:endParaRPr>
          </a:p>
          <a:p>
            <a:pPr algn="ctr">
              <a:lnSpc>
                <a:spcPts val="2800"/>
              </a:lnSpc>
            </a:pPr>
            <a:r>
              <a:rPr lang="ja-JP" altLang="en-US" sz="1900" b="1" dirty="0" smtClean="0">
                <a:latin typeface="UD デジタル 教科書体 NP-R" panose="02020400000000000000" pitchFamily="18" charset="-128"/>
                <a:ea typeface="UD デジタル 教科書体 NP-R" panose="02020400000000000000" pitchFamily="18" charset="-128"/>
              </a:rPr>
              <a:t>身体障害者手帳（１～６級）</a:t>
            </a:r>
            <a:endParaRPr lang="en-US" altLang="ja-JP" sz="1900" b="1" dirty="0" smtClean="0">
              <a:latin typeface="UD デジタル 教科書体 NP-R" panose="02020400000000000000" pitchFamily="18" charset="-128"/>
              <a:ea typeface="UD デジタル 教科書体 NP-R" panose="02020400000000000000" pitchFamily="18" charset="-128"/>
            </a:endParaRPr>
          </a:p>
          <a:p>
            <a:pPr>
              <a:lnSpc>
                <a:spcPts val="2800"/>
              </a:lnSpc>
            </a:pPr>
            <a:r>
              <a:rPr lang="ja-JP" altLang="en-US" sz="1900" b="1" dirty="0" smtClean="0">
                <a:latin typeface="UD デジタル 教科書体 NP-R" panose="02020400000000000000" pitchFamily="18" charset="-128"/>
                <a:ea typeface="UD デジタル 教科書体 NP-R" panose="02020400000000000000" pitchFamily="18" charset="-128"/>
              </a:rPr>
              <a:t>身体障がいの中でも種別が分かれています。外見ではわからない障がいもありますし、先天的な障がい、事故等が原因の後天的な障がいもあり多様です。</a:t>
            </a:r>
            <a:endParaRPr kumimoji="1" lang="en-US" altLang="ja-JP" sz="1900" b="1" dirty="0" smtClean="0">
              <a:latin typeface="UD デジタル 教科書体 NP-R" panose="02020400000000000000" pitchFamily="18" charset="-128"/>
              <a:ea typeface="UD デジタル 教科書体 NP-R" panose="02020400000000000000" pitchFamily="18" charset="-128"/>
            </a:endParaRPr>
          </a:p>
          <a:p>
            <a:pPr algn="ctr">
              <a:lnSpc>
                <a:spcPts val="2800"/>
              </a:lnSpc>
            </a:pP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9" name="タイトル 8"/>
          <p:cNvSpPr>
            <a:spLocks noGrp="1"/>
          </p:cNvSpPr>
          <p:nvPr>
            <p:ph type="title"/>
          </p:nvPr>
        </p:nvSpPr>
        <p:spPr>
          <a:xfrm>
            <a:off x="826647" y="169177"/>
            <a:ext cx="11117826" cy="1039404"/>
          </a:xfrm>
          <a:ln>
            <a:noFill/>
          </a:ln>
        </p:spPr>
        <p:txBody>
          <a:bodyPr>
            <a:normAutofit/>
          </a:bodyPr>
          <a:lstStyle/>
          <a:p>
            <a:r>
              <a:rPr kumimoji="1" lang="ja-JP" altLang="en-US" sz="3600" dirty="0" smtClean="0">
                <a:latin typeface="UD デジタル 教科書体 NP-R" panose="02020400000000000000" pitchFamily="18" charset="-128"/>
                <a:ea typeface="UD デジタル 教科書体 NP-R" panose="02020400000000000000" pitchFamily="18" charset="-128"/>
              </a:rPr>
              <a:t>障がい</a:t>
            </a:r>
            <a:r>
              <a:rPr lang="ja-JP" altLang="en-US" sz="3600" dirty="0" smtClean="0">
                <a:latin typeface="UD デジタル 教科書体 NP-R" panose="02020400000000000000" pitchFamily="18" charset="-128"/>
                <a:ea typeface="UD デジタル 教科書体 NP-R" panose="02020400000000000000" pitchFamily="18" charset="-128"/>
              </a:rPr>
              <a:t>の特徴</a:t>
            </a:r>
            <a:r>
              <a:rPr lang="ja-JP" altLang="en-US" sz="2600" dirty="0" smtClean="0">
                <a:latin typeface="UD デジタル 教科書体 NP-R" panose="02020400000000000000" pitchFamily="18" charset="-128"/>
                <a:ea typeface="UD デジタル 教科書体 NP-R" panose="02020400000000000000" pitchFamily="18" charset="-128"/>
              </a:rPr>
              <a:t>（障がいは多種多様で誰にでも起こりうるものです）</a:t>
            </a:r>
            <a:endParaRPr kumimoji="1" lang="ja-JP" altLang="en-US" sz="2600" b="1" i="1" u="sng"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10" name="角丸四角形 9"/>
          <p:cNvSpPr/>
          <p:nvPr/>
        </p:nvSpPr>
        <p:spPr>
          <a:xfrm>
            <a:off x="595174" y="4147677"/>
            <a:ext cx="5151120" cy="2342606"/>
          </a:xfrm>
          <a:prstGeom prst="roundRect">
            <a:avLst/>
          </a:prstGeom>
          <a:solidFill>
            <a:schemeClr val="accent4">
              <a:lumMod val="20000"/>
              <a:lumOff val="80000"/>
            </a:schemeClr>
          </a:solidFill>
          <a:ln w="25400">
            <a:solidFill>
              <a:schemeClr val="accent4"/>
            </a:solidFill>
          </a:ln>
        </p:spPr>
        <p:style>
          <a:lnRef idx="2">
            <a:schemeClr val="accent6"/>
          </a:lnRef>
          <a:fillRef idx="1">
            <a:schemeClr val="lt1"/>
          </a:fillRef>
          <a:effectRef idx="0">
            <a:schemeClr val="accent6"/>
          </a:effectRef>
          <a:fontRef idx="minor">
            <a:schemeClr val="dk1"/>
          </a:fontRef>
        </p:style>
        <p:txBody>
          <a:bodyPr tIns="0" bIns="0" rtlCol="0" anchor="t"/>
          <a:lstStyle/>
          <a:p>
            <a:pPr algn="ctr">
              <a:lnSpc>
                <a:spcPts val="2800"/>
              </a:lnSpc>
            </a:pPr>
            <a:r>
              <a:rPr lang="ja-JP" altLang="en-US" sz="2800" b="1" dirty="0" smtClean="0">
                <a:latin typeface="UD デジタル 教科書体 NP-R" panose="02020400000000000000" pitchFamily="18" charset="-128"/>
                <a:ea typeface="UD デジタル 教科書体 NP-R" panose="02020400000000000000" pitchFamily="18" charset="-128"/>
              </a:rPr>
              <a:t>知的障がい</a:t>
            </a:r>
            <a:endParaRPr lang="en-US" altLang="ja-JP" sz="2800" i="1" u="sng" dirty="0">
              <a:latin typeface="UD デジタル 教科書体 NP-R" panose="02020400000000000000" pitchFamily="18" charset="-128"/>
              <a:ea typeface="UD デジタル 教科書体 NP-R" panose="02020400000000000000" pitchFamily="18" charset="-128"/>
            </a:endParaRPr>
          </a:p>
          <a:p>
            <a:pPr algn="ctr">
              <a:lnSpc>
                <a:spcPts val="2800"/>
              </a:lnSpc>
            </a:pPr>
            <a:r>
              <a:rPr lang="ja-JP" altLang="en-US" sz="1900" b="1" dirty="0" smtClean="0">
                <a:latin typeface="UD デジタル 教科書体 NP-R" panose="02020400000000000000" pitchFamily="18" charset="-128"/>
                <a:ea typeface="UD デジタル 教科書体 NP-R" panose="02020400000000000000" pitchFamily="18" charset="-128"/>
              </a:rPr>
              <a:t>療育手帳（Ａ、Ｂ）</a:t>
            </a:r>
            <a:endParaRPr lang="en-US" altLang="ja-JP" sz="1900" b="1" dirty="0" smtClean="0">
              <a:latin typeface="UD デジタル 教科書体 NP-R" panose="02020400000000000000" pitchFamily="18" charset="-128"/>
              <a:ea typeface="UD デジタル 教科書体 NP-R" panose="02020400000000000000" pitchFamily="18" charset="-128"/>
            </a:endParaRPr>
          </a:p>
          <a:p>
            <a:pPr>
              <a:lnSpc>
                <a:spcPts val="2800"/>
              </a:lnSpc>
            </a:pPr>
            <a:r>
              <a:rPr lang="ja-JP" altLang="en-US" sz="1900" b="1" dirty="0">
                <a:latin typeface="UD デジタル 教科書体 NP-R" panose="02020400000000000000" pitchFamily="18" charset="-128"/>
                <a:ea typeface="UD デジタル 教科書体 NP-R" panose="02020400000000000000" pitchFamily="18" charset="-128"/>
              </a:rPr>
              <a:t>知的能力の発達が同年代の人に比べて低い水準にとどまっているため、</a:t>
            </a:r>
            <a:r>
              <a:rPr lang="ja-JP" altLang="en-US" sz="1900" b="1" dirty="0" smtClean="0">
                <a:latin typeface="UD デジタル 教科書体 NP-R" panose="02020400000000000000" pitchFamily="18" charset="-128"/>
                <a:ea typeface="UD デジタル 教科書体 NP-R" panose="02020400000000000000" pitchFamily="18" charset="-128"/>
              </a:rPr>
              <a:t>生活や他人とのコミュニケーションに支障</a:t>
            </a:r>
            <a:r>
              <a:rPr lang="ja-JP" altLang="en-US" sz="1900" b="1" dirty="0">
                <a:latin typeface="UD デジタル 教科書体 NP-R" panose="02020400000000000000" pitchFamily="18" charset="-128"/>
                <a:ea typeface="UD デジタル 教科書体 NP-R" panose="02020400000000000000" pitchFamily="18" charset="-128"/>
              </a:rPr>
              <a:t>が生じている状態のことです</a:t>
            </a:r>
            <a:r>
              <a:rPr lang="ja-JP" altLang="en-US" sz="1900" b="1" dirty="0" smtClean="0">
                <a:latin typeface="UD デジタル 教科書体 NP-R" panose="02020400000000000000" pitchFamily="18" charset="-128"/>
                <a:ea typeface="UD デジタル 教科書体 NP-R" panose="02020400000000000000" pitchFamily="18" charset="-128"/>
              </a:rPr>
              <a:t>。</a:t>
            </a:r>
            <a:endParaRPr lang="en-US" altLang="ja-JP" sz="1900" b="1" dirty="0" smtClean="0">
              <a:latin typeface="UD デジタル 教科書体 NP-R" panose="02020400000000000000" pitchFamily="18" charset="-128"/>
              <a:ea typeface="UD デジタル 教科書体 NP-R" panose="02020400000000000000" pitchFamily="18" charset="-128"/>
            </a:endParaRPr>
          </a:p>
        </p:txBody>
      </p:sp>
      <p:sp>
        <p:nvSpPr>
          <p:cNvPr id="7" name="テキスト ボックス 6"/>
          <p:cNvSpPr txBox="1"/>
          <p:nvPr/>
        </p:nvSpPr>
        <p:spPr>
          <a:xfrm>
            <a:off x="11750854" y="6435876"/>
            <a:ext cx="441146" cy="400110"/>
          </a:xfrm>
          <a:prstGeom prst="rect">
            <a:avLst/>
          </a:prstGeom>
          <a:noFill/>
        </p:spPr>
        <p:txBody>
          <a:bodyPr wrap="none" rtlCol="0">
            <a:spAutoFit/>
          </a:bodyPr>
          <a:lstStyle/>
          <a:p>
            <a:r>
              <a:rPr kumimoji="1" lang="ja-JP" altLang="en-US" sz="2000" dirty="0" smtClean="0">
                <a:latin typeface="UD デジタル 教科書体 NP-R" panose="02020400000000000000" pitchFamily="18" charset="-128"/>
                <a:ea typeface="UD デジタル 教科書体 NP-R" panose="02020400000000000000" pitchFamily="18" charset="-128"/>
              </a:rPr>
              <a:t>６</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grpSp>
        <p:nvGrpSpPr>
          <p:cNvPr id="4" name="グループ化 3"/>
          <p:cNvGrpSpPr/>
          <p:nvPr/>
        </p:nvGrpSpPr>
        <p:grpSpPr>
          <a:xfrm>
            <a:off x="6385560" y="3938797"/>
            <a:ext cx="5057795" cy="2773683"/>
            <a:chOff x="5944414" y="4178264"/>
            <a:chExt cx="5057795" cy="2773683"/>
          </a:xfrm>
        </p:grpSpPr>
        <p:sp>
          <p:nvSpPr>
            <p:cNvPr id="11" name="テキスト ボックス 10"/>
            <p:cNvSpPr txBox="1"/>
            <p:nvPr/>
          </p:nvSpPr>
          <p:spPr>
            <a:xfrm>
              <a:off x="5944414" y="4178264"/>
              <a:ext cx="4763086" cy="1015663"/>
            </a:xfrm>
            <a:prstGeom prst="rect">
              <a:avLst/>
            </a:prstGeom>
            <a:noFill/>
          </p:spPr>
          <p:txBody>
            <a:bodyPr wrap="square" rtlCol="0">
              <a:spAutoFit/>
            </a:bodyPr>
            <a:lstStyle/>
            <a:p>
              <a:r>
                <a:rPr kumimoji="1" lang="ja-JP" altLang="en-US" sz="2000" b="1" dirty="0" smtClean="0">
                  <a:latin typeface="UD デジタル 教科書体 NP-R" panose="02020400000000000000" pitchFamily="18" charset="-128"/>
                  <a:ea typeface="UD デジタル 教科書体 NP-R" panose="02020400000000000000" pitchFamily="18" charset="-128"/>
                </a:rPr>
                <a:t>・</a:t>
              </a:r>
              <a:r>
                <a:rPr kumimoji="1" lang="ja-JP" altLang="en-US" sz="2000" u="sng" dirty="0" smtClean="0">
                  <a:latin typeface="UD デジタル 教科書体 NP-R" panose="02020400000000000000" pitchFamily="18" charset="-128"/>
                  <a:ea typeface="UD デジタル 教科書体 NP-R" panose="02020400000000000000" pitchFamily="18" charset="-128"/>
                </a:rPr>
                <a:t>手帳に該当しない障がいのある方</a:t>
              </a:r>
              <a:r>
                <a:rPr lang="ja-JP" altLang="en-US" sz="2000" b="1" u="sng" dirty="0" smtClean="0">
                  <a:latin typeface="UD デジタル 教科書体 NP-R" panose="02020400000000000000" pitchFamily="18" charset="-128"/>
                  <a:ea typeface="UD デジタル 教科書体 NP-R" panose="02020400000000000000" pitchFamily="18" charset="-128"/>
                </a:rPr>
                <a:t> </a:t>
              </a:r>
              <a:r>
                <a:rPr kumimoji="1" lang="ja-JP" altLang="en-US" sz="2000" dirty="0" smtClean="0">
                  <a:latin typeface="UD デジタル 教科書体 NP-R" panose="02020400000000000000" pitchFamily="18" charset="-128"/>
                  <a:ea typeface="UD デジタル 教科書体 NP-R" panose="02020400000000000000" pitchFamily="18" charset="-128"/>
                </a:rPr>
                <a:t>、</a:t>
              </a:r>
              <a:endParaRPr kumimoji="1" lang="en-US" altLang="ja-JP" sz="2000" dirty="0" smtClean="0">
                <a:latin typeface="UD デジタル 教科書体 NP-R" panose="02020400000000000000" pitchFamily="18" charset="-128"/>
                <a:ea typeface="UD デジタル 教科書体 NP-R" panose="02020400000000000000" pitchFamily="18" charset="-128"/>
              </a:endParaRPr>
            </a:p>
            <a:p>
              <a:r>
                <a:rPr kumimoji="1" lang="ja-JP" altLang="en-US" sz="2000" dirty="0" smtClean="0">
                  <a:latin typeface="UD デジタル 教科書体 NP-R" panose="02020400000000000000" pitchFamily="18" charset="-128"/>
                  <a:ea typeface="UD デジタル 教科書体 NP-R" panose="02020400000000000000" pitchFamily="18" charset="-128"/>
                </a:rPr>
                <a:t>　</a:t>
              </a:r>
              <a:r>
                <a:rPr lang="ja-JP" altLang="en-US" sz="2000" u="sng" dirty="0" smtClean="0">
                  <a:latin typeface="UD デジタル 教科書体 NP-R" panose="02020400000000000000" pitchFamily="18" charset="-128"/>
                  <a:ea typeface="UD デジタル 教科書体 NP-R" panose="02020400000000000000" pitchFamily="18" charset="-128"/>
                </a:rPr>
                <a:t>指定</a:t>
              </a:r>
              <a:r>
                <a:rPr kumimoji="1" lang="ja-JP" altLang="en-US" sz="2000" u="sng" dirty="0" smtClean="0">
                  <a:latin typeface="UD デジタル 教科書体 NP-R" panose="02020400000000000000" pitchFamily="18" charset="-128"/>
                  <a:ea typeface="UD デジタル 教科書体 NP-R" panose="02020400000000000000" pitchFamily="18" charset="-128"/>
                </a:rPr>
                <a:t>難病の患者さん</a:t>
              </a:r>
              <a:r>
                <a:rPr kumimoji="1" lang="ja-JP" altLang="en-US" sz="2000" dirty="0" smtClean="0">
                  <a:latin typeface="UD デジタル 教科書体 NP-R" panose="02020400000000000000" pitchFamily="18" charset="-128"/>
                  <a:ea typeface="UD デジタル 教科書体 NP-R" panose="02020400000000000000" pitchFamily="18" charset="-128"/>
                </a:rPr>
                <a:t>なども、</a:t>
              </a:r>
              <a:endParaRPr kumimoji="1" lang="en-US" altLang="ja-JP" sz="2000" dirty="0" smtClean="0">
                <a:latin typeface="UD デジタル 教科書体 NP-R" panose="02020400000000000000" pitchFamily="18" charset="-128"/>
                <a:ea typeface="UD デジタル 教科書体 NP-R" panose="02020400000000000000" pitchFamily="18" charset="-128"/>
              </a:endParaRPr>
            </a:p>
            <a:p>
              <a:r>
                <a:rPr kumimoji="1" lang="ja-JP" altLang="en-US" sz="2000" dirty="0" smtClean="0">
                  <a:latin typeface="UD デジタル 教科書体 NP-R" panose="02020400000000000000" pitchFamily="18" charset="-128"/>
                  <a:ea typeface="UD デジタル 教科書体 NP-R" panose="02020400000000000000" pitchFamily="18" charset="-128"/>
                </a:rPr>
                <a:t>　障がい福祉サービスを利用可能</a:t>
              </a:r>
              <a:endParaRPr kumimoji="1" lang="en-US" altLang="ja-JP" sz="2000" dirty="0" smtClean="0">
                <a:latin typeface="UD デジタル 教科書体 NP-R" panose="02020400000000000000" pitchFamily="18" charset="-128"/>
                <a:ea typeface="UD デジタル 教科書体 NP-R" panose="02020400000000000000" pitchFamily="18" charset="-128"/>
              </a:endParaRPr>
            </a:p>
          </p:txBody>
        </p:sp>
        <p:sp>
          <p:nvSpPr>
            <p:cNvPr id="3" name="テキスト ボックス 2"/>
            <p:cNvSpPr txBox="1"/>
            <p:nvPr/>
          </p:nvSpPr>
          <p:spPr>
            <a:xfrm>
              <a:off x="5944414" y="5239672"/>
              <a:ext cx="3518912" cy="707886"/>
            </a:xfrm>
            <a:prstGeom prst="rect">
              <a:avLst/>
            </a:prstGeom>
            <a:noFill/>
          </p:spPr>
          <p:txBody>
            <a:bodyPr wrap="none" rtlCol="0">
              <a:spAutoFit/>
            </a:bodyPr>
            <a:lstStyle/>
            <a:p>
              <a:r>
                <a:rPr lang="ja-JP" altLang="en-US" sz="2000" b="1" dirty="0">
                  <a:latin typeface="UD デジタル 教科書体 NP-R" panose="02020400000000000000" pitchFamily="18" charset="-128"/>
                  <a:ea typeface="UD デジタル 教科書体 NP-R" panose="02020400000000000000" pitchFamily="18" charset="-128"/>
                </a:rPr>
                <a:t>・</a:t>
              </a:r>
              <a:r>
                <a:rPr lang="ja-JP" altLang="en-US" sz="2000" dirty="0">
                  <a:latin typeface="UD デジタル 教科書体 NP-R" panose="02020400000000000000" pitchFamily="18" charset="-128"/>
                  <a:ea typeface="UD デジタル 教科書体 NP-R" panose="02020400000000000000" pitchFamily="18" charset="-128"/>
                </a:rPr>
                <a:t>障がい支援区分、</a:t>
              </a:r>
              <a:r>
                <a:rPr lang="ja-JP" altLang="en-US" sz="2000" dirty="0" smtClean="0">
                  <a:latin typeface="UD デジタル 教科書体 NP-R" panose="02020400000000000000" pitchFamily="18" charset="-128"/>
                  <a:ea typeface="UD デジタル 教科書体 NP-R" panose="02020400000000000000" pitchFamily="18" charset="-128"/>
                </a:rPr>
                <a:t>要介護度</a:t>
              </a:r>
              <a:endParaRPr lang="en-US" altLang="ja-JP" sz="2000" dirty="0" smtClean="0">
                <a:latin typeface="UD デジタル 教科書体 NP-R" panose="02020400000000000000" pitchFamily="18" charset="-128"/>
                <a:ea typeface="UD デジタル 教科書体 NP-R" panose="02020400000000000000" pitchFamily="18" charset="-128"/>
              </a:endParaRPr>
            </a:p>
            <a:p>
              <a:r>
                <a:rPr lang="ja-JP" altLang="en-US" sz="2000" dirty="0" smtClean="0">
                  <a:latin typeface="UD デジタル 教科書体 NP-R" panose="02020400000000000000" pitchFamily="18" charset="-128"/>
                  <a:ea typeface="UD デジタル 教科書体 NP-R" panose="02020400000000000000" pitchFamily="18" charset="-128"/>
                </a:rPr>
                <a:t>　　→数字</a:t>
              </a:r>
              <a:r>
                <a:rPr lang="ja-JP" altLang="en-US" sz="2000" dirty="0">
                  <a:latin typeface="UD デジタル 教科書体 NP-R" panose="02020400000000000000" pitchFamily="18" charset="-128"/>
                  <a:ea typeface="UD デジタル 教科書体 NP-R" panose="02020400000000000000" pitchFamily="18" charset="-128"/>
                </a:rPr>
                <a:t>が</a:t>
              </a:r>
              <a:r>
                <a:rPr lang="ja-JP" altLang="en-US" sz="2000" dirty="0" smtClean="0">
                  <a:latin typeface="UD デジタル 教科書体 NP-R" panose="02020400000000000000" pitchFamily="18" charset="-128"/>
                  <a:ea typeface="UD デジタル 教科書体 NP-R" panose="02020400000000000000" pitchFamily="18" charset="-128"/>
                </a:rPr>
                <a:t>大きい程重度</a:t>
              </a:r>
              <a:endParaRPr lang="en-US" altLang="ja-JP" sz="2000" dirty="0">
                <a:latin typeface="UD デジタル 教科書体 NP-R" panose="02020400000000000000" pitchFamily="18" charset="-128"/>
                <a:ea typeface="UD デジタル 教科書体 NP-R" panose="02020400000000000000" pitchFamily="18" charset="-128"/>
              </a:endParaRPr>
            </a:p>
          </p:txBody>
        </p:sp>
        <p:sp>
          <p:nvSpPr>
            <p:cNvPr id="12" name="テキスト ボックス 11"/>
            <p:cNvSpPr txBox="1"/>
            <p:nvPr/>
          </p:nvSpPr>
          <p:spPr>
            <a:xfrm>
              <a:off x="5944414" y="5936284"/>
              <a:ext cx="5057795" cy="1015663"/>
            </a:xfrm>
            <a:prstGeom prst="rect">
              <a:avLst/>
            </a:prstGeom>
            <a:noFill/>
          </p:spPr>
          <p:txBody>
            <a:bodyPr wrap="none" rtlCol="0">
              <a:spAutoFit/>
            </a:bodyPr>
            <a:lstStyle/>
            <a:p>
              <a:r>
                <a:rPr lang="ja-JP" altLang="en-US" sz="2000" b="1" dirty="0" smtClean="0">
                  <a:latin typeface="UD デジタル 教科書体 NP-R" panose="02020400000000000000" pitchFamily="18" charset="-128"/>
                  <a:ea typeface="UD デジタル 教科書体 NP-R" panose="02020400000000000000" pitchFamily="18" charset="-128"/>
                </a:rPr>
                <a:t>・</a:t>
              </a:r>
              <a:r>
                <a:rPr lang="ja-JP" altLang="en-US" sz="2000" dirty="0" smtClean="0">
                  <a:latin typeface="UD デジタル 教科書体 NP-R" panose="02020400000000000000" pitchFamily="18" charset="-128"/>
                  <a:ea typeface="UD デジタル 教科書体 NP-R" panose="02020400000000000000" pitchFamily="18" charset="-128"/>
                </a:rPr>
                <a:t>手帳の等級</a:t>
              </a:r>
              <a:endParaRPr lang="en-US" altLang="ja-JP" sz="2000" dirty="0" smtClean="0">
                <a:latin typeface="UD デジタル 教科書体 NP-R" panose="02020400000000000000" pitchFamily="18" charset="-128"/>
                <a:ea typeface="UD デジタル 教科書体 NP-R" panose="02020400000000000000" pitchFamily="18" charset="-128"/>
              </a:endParaRPr>
            </a:p>
            <a:p>
              <a:r>
                <a:rPr lang="ja-JP" altLang="en-US" sz="2000" dirty="0" smtClean="0">
                  <a:latin typeface="UD デジタル 教科書体 NP-R" panose="02020400000000000000" pitchFamily="18" charset="-128"/>
                  <a:ea typeface="UD デジタル 教科書体 NP-R" panose="02020400000000000000" pitchFamily="18" charset="-128"/>
                </a:rPr>
                <a:t>　　→障害年金の等級、障がい支援区分、</a:t>
              </a:r>
              <a:endParaRPr lang="en-US" altLang="ja-JP" sz="2000" dirty="0" smtClean="0">
                <a:latin typeface="UD デジタル 教科書体 NP-R" panose="02020400000000000000" pitchFamily="18" charset="-128"/>
                <a:ea typeface="UD デジタル 教科書体 NP-R" panose="02020400000000000000" pitchFamily="18" charset="-128"/>
              </a:endParaRPr>
            </a:p>
            <a:p>
              <a:r>
                <a:rPr lang="ja-JP" altLang="en-US" sz="2000" dirty="0" smtClean="0">
                  <a:latin typeface="UD デジタル 教科書体 NP-R" panose="02020400000000000000" pitchFamily="18" charset="-128"/>
                  <a:ea typeface="UD デジタル 教科書体 NP-R" panose="02020400000000000000" pitchFamily="18" charset="-128"/>
                </a:rPr>
                <a:t>　　　要介護度等とは制度が異なる</a:t>
              </a:r>
              <a:endParaRPr lang="en-US" altLang="ja-JP" sz="2000" dirty="0">
                <a:latin typeface="UD デジタル 教科書体 NP-R" panose="02020400000000000000" pitchFamily="18" charset="-128"/>
                <a:ea typeface="UD デジタル 教科書体 NP-R" panose="02020400000000000000" pitchFamily="18" charset="-128"/>
              </a:endParaRPr>
            </a:p>
          </p:txBody>
        </p:sp>
      </p:grpSp>
      <p:sp>
        <p:nvSpPr>
          <p:cNvPr id="13" name="角丸四角形 12"/>
          <p:cNvSpPr/>
          <p:nvPr/>
        </p:nvSpPr>
        <p:spPr>
          <a:xfrm>
            <a:off x="6445706" y="1407411"/>
            <a:ext cx="5151120" cy="2342606"/>
          </a:xfrm>
          <a:prstGeom prst="roundRect">
            <a:avLst/>
          </a:prstGeom>
          <a:solidFill>
            <a:schemeClr val="accent6">
              <a:lumMod val="20000"/>
              <a:lumOff val="80000"/>
            </a:schemeClr>
          </a:solidFill>
          <a:ln w="25400">
            <a:solidFill>
              <a:schemeClr val="accent6"/>
            </a:solidFill>
          </a:ln>
        </p:spPr>
        <p:style>
          <a:lnRef idx="2">
            <a:schemeClr val="dk1"/>
          </a:lnRef>
          <a:fillRef idx="1">
            <a:schemeClr val="lt1"/>
          </a:fillRef>
          <a:effectRef idx="0">
            <a:schemeClr val="dk1"/>
          </a:effectRef>
          <a:fontRef idx="minor">
            <a:schemeClr val="dk1"/>
          </a:fontRef>
        </p:style>
        <p:txBody>
          <a:bodyPr tIns="0" bIns="0" rtlCol="0" anchor="t"/>
          <a:lstStyle/>
          <a:p>
            <a:pPr algn="ctr">
              <a:lnSpc>
                <a:spcPts val="2800"/>
              </a:lnSpc>
            </a:pPr>
            <a:r>
              <a:rPr kumimoji="1" lang="ja-JP" altLang="en-US" sz="2800" b="1" dirty="0" smtClean="0">
                <a:latin typeface="UD デジタル 教科書体 NP-R" panose="02020400000000000000" pitchFamily="18" charset="-128"/>
                <a:ea typeface="UD デジタル 教科書体 NP-R" panose="02020400000000000000" pitchFamily="18" charset="-128"/>
              </a:rPr>
              <a:t>精神障がい</a:t>
            </a:r>
            <a:endParaRPr kumimoji="1" lang="en-US" altLang="ja-JP" sz="2800" b="1" dirty="0" smtClean="0">
              <a:latin typeface="UD デジタル 教科書体 NP-R" panose="02020400000000000000" pitchFamily="18" charset="-128"/>
              <a:ea typeface="UD デジタル 教科書体 NP-R" panose="02020400000000000000" pitchFamily="18" charset="-128"/>
            </a:endParaRPr>
          </a:p>
          <a:p>
            <a:pPr algn="ctr">
              <a:lnSpc>
                <a:spcPts val="2800"/>
              </a:lnSpc>
            </a:pPr>
            <a:r>
              <a:rPr lang="ja-JP" altLang="en-US" sz="1900" b="1" dirty="0" smtClean="0">
                <a:latin typeface="UD デジタル 教科書体 NP-R" panose="02020400000000000000" pitchFamily="18" charset="-128"/>
                <a:ea typeface="UD デジタル 教科書体 NP-R" panose="02020400000000000000" pitchFamily="18" charset="-128"/>
              </a:rPr>
              <a:t>精神障害者保健福祉手帳（１～３級）</a:t>
            </a:r>
            <a:endParaRPr lang="en-US" altLang="ja-JP" sz="1900" b="1" dirty="0" smtClean="0">
              <a:latin typeface="UD デジタル 教科書体 NP-R" panose="02020400000000000000" pitchFamily="18" charset="-128"/>
              <a:ea typeface="UD デジタル 教科書体 NP-R" panose="02020400000000000000" pitchFamily="18" charset="-128"/>
            </a:endParaRPr>
          </a:p>
          <a:p>
            <a:pPr>
              <a:lnSpc>
                <a:spcPts val="2800"/>
              </a:lnSpc>
            </a:pPr>
            <a:r>
              <a:rPr lang="ja-JP" altLang="en-US" sz="1900" b="1" dirty="0" smtClean="0">
                <a:latin typeface="UD デジタル 教科書体 NP-R" panose="02020400000000000000" pitchFamily="18" charset="-128"/>
                <a:ea typeface="UD デジタル 教科書体 NP-R" panose="02020400000000000000" pitchFamily="18" charset="-128"/>
              </a:rPr>
              <a:t>誰でもなりうる障がいですが、手帳の発行を望まない方もいます。発達障がいや高次脳機能障がいも含まれ、幻聴や妄想のある方もいます。</a:t>
            </a:r>
            <a:endParaRPr kumimoji="1" lang="en-US" altLang="ja-JP" sz="1900" b="1" dirty="0" smtClean="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781766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2485" y="279400"/>
            <a:ext cx="10491651" cy="1097915"/>
          </a:xfrm>
        </p:spPr>
        <p:txBody>
          <a:bodyPr>
            <a:normAutofit/>
          </a:bodyPr>
          <a:lstStyle/>
          <a:p>
            <a:r>
              <a:rPr kumimoji="1" lang="ja-JP" altLang="en-US" sz="3600" b="1" dirty="0" smtClean="0">
                <a:latin typeface="UD デジタル 教科書体 NP-R" panose="02020400000000000000" pitchFamily="18" charset="-128"/>
                <a:ea typeface="UD デジタル 教科書体 NP-R" panose="02020400000000000000" pitchFamily="18" charset="-128"/>
              </a:rPr>
              <a:t>障がいのある方と接するために</a:t>
            </a:r>
            <a:endParaRPr kumimoji="1" lang="ja-JP" altLang="en-US" sz="3600" b="1" dirty="0">
              <a:latin typeface="UD デジタル 教科書体 NP-R" panose="02020400000000000000" pitchFamily="18" charset="-128"/>
              <a:ea typeface="UD デジタル 教科書体 NP-R" panose="02020400000000000000" pitchFamily="18" charset="-128"/>
            </a:endParaRPr>
          </a:p>
        </p:txBody>
      </p:sp>
      <p:sp>
        <p:nvSpPr>
          <p:cNvPr id="3" name="コンテンツ プレースホルダー 5"/>
          <p:cNvSpPr txBox="1">
            <a:spLocks/>
          </p:cNvSpPr>
          <p:nvPr/>
        </p:nvSpPr>
        <p:spPr>
          <a:xfrm>
            <a:off x="616343" y="2649847"/>
            <a:ext cx="11575657" cy="35919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１</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障がいのある方ととらえる前に、</a:t>
            </a:r>
            <a:r>
              <a:rPr lang="ja-JP" altLang="en-US" b="1" u="sng" dirty="0" smtClean="0">
                <a:latin typeface="UD デジタル 教科書体 NP-R" panose="02020400000000000000" pitchFamily="18" charset="-128"/>
                <a:ea typeface="UD デジタル 教科書体 NP-R" panose="02020400000000000000" pitchFamily="18" charset="-128"/>
              </a:rPr>
              <a:t>一人の人であることを</a:t>
            </a:r>
            <a:endParaRPr lang="en-US" altLang="ja-JP" b="1" u="sng" dirty="0" smtClean="0">
              <a:latin typeface="UD デジタル 教科書体 NP-R" panose="02020400000000000000" pitchFamily="18" charset="-128"/>
              <a:ea typeface="UD デジタル 教科書体 NP-R" panose="02020400000000000000" pitchFamily="18" charset="-128"/>
            </a:endParaRPr>
          </a:p>
          <a:p>
            <a:pPr marL="0" indent="0">
              <a:buFont typeface="Arial" panose="020B0604020202020204" pitchFamily="34" charset="0"/>
              <a:buNone/>
            </a:pPr>
            <a:r>
              <a:rPr lang="ja-JP" altLang="en-US" b="1" dirty="0" smtClean="0">
                <a:latin typeface="UD デジタル 教科書体 NP-R" panose="02020400000000000000" pitchFamily="18" charset="-128"/>
                <a:ea typeface="UD デジタル 教科書体 NP-R" panose="02020400000000000000" pitchFamily="18" charset="-128"/>
              </a:rPr>
              <a:t>　　　</a:t>
            </a:r>
            <a:r>
              <a:rPr lang="ja-JP" altLang="en-US" b="1" u="sng" dirty="0" smtClean="0">
                <a:latin typeface="UD デジタル 教科書体 NP-R" panose="02020400000000000000" pitchFamily="18" charset="-128"/>
                <a:ea typeface="UD デジタル 教科書体 NP-R" panose="02020400000000000000" pitchFamily="18" charset="-128"/>
              </a:rPr>
              <a:t>再確認</a:t>
            </a:r>
            <a:r>
              <a:rPr lang="ja-JP" altLang="en-US" dirty="0" smtClean="0">
                <a:latin typeface="UD デジタル 教科書体 NP-R" panose="02020400000000000000" pitchFamily="18" charset="-128"/>
                <a:ea typeface="UD デジタル 教科書体 NP-R" panose="02020400000000000000" pitchFamily="18" charset="-128"/>
              </a:rPr>
              <a:t>しましょう。</a:t>
            </a:r>
            <a:endParaRPr lang="en-US" altLang="ja-JP" dirty="0" smtClean="0">
              <a:latin typeface="UD デジタル 教科書体 NP-R" panose="02020400000000000000" pitchFamily="18" charset="-128"/>
              <a:ea typeface="UD デジタル 教科書体 NP-R" panose="02020400000000000000" pitchFamily="18" charset="-128"/>
            </a:endParaRPr>
          </a:p>
          <a:p>
            <a:pPr marL="0" indent="0">
              <a:lnSpc>
                <a:spcPct val="100000"/>
              </a:lnSpc>
              <a:buNone/>
            </a:pP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２</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介助者</a:t>
            </a:r>
            <a:r>
              <a:rPr lang="ja-JP" altLang="en-US" dirty="0">
                <a:latin typeface="UD デジタル 教科書体 NP-R" panose="02020400000000000000" pitchFamily="18" charset="-128"/>
                <a:ea typeface="UD デジタル 教科書体 NP-R" panose="02020400000000000000" pitchFamily="18" charset="-128"/>
              </a:rPr>
              <a:t>がいても、</a:t>
            </a:r>
            <a:r>
              <a:rPr lang="ja-JP" altLang="en-US" b="1" u="sng" dirty="0">
                <a:latin typeface="UD デジタル 教科書体 NP-R" panose="02020400000000000000" pitchFamily="18" charset="-128"/>
                <a:ea typeface="UD デジタル 教科書体 NP-R" panose="02020400000000000000" pitchFamily="18" charset="-128"/>
              </a:rPr>
              <a:t>本人に話しかけましょう</a:t>
            </a:r>
            <a:r>
              <a:rPr lang="ja-JP" altLang="en-US" dirty="0">
                <a:latin typeface="UD デジタル 教科書体 NP-R" panose="02020400000000000000" pitchFamily="18" charset="-128"/>
                <a:ea typeface="UD デジタル 教科書体 NP-R" panose="02020400000000000000" pitchFamily="18" charset="-128"/>
              </a:rPr>
              <a:t>。</a:t>
            </a:r>
            <a:endParaRPr lang="en-US" altLang="ja-JP" dirty="0">
              <a:latin typeface="UD デジタル 教科書体 NP-R" panose="02020400000000000000" pitchFamily="18" charset="-128"/>
              <a:ea typeface="UD デジタル 教科書体 NP-R" panose="02020400000000000000" pitchFamily="18" charset="-128"/>
            </a:endParaRPr>
          </a:p>
          <a:p>
            <a:pPr marL="0" indent="0">
              <a:lnSpc>
                <a:spcPct val="100000"/>
              </a:lnSpc>
              <a:buFont typeface="Arial" panose="020B0604020202020204" pitchFamily="34" charset="0"/>
              <a:buNone/>
            </a:pP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３</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自分の価値観だけで障がいのある方と決めつけず、</a:t>
            </a:r>
            <a:endParaRPr lang="en-US" altLang="ja-JP" dirty="0" smtClean="0">
              <a:latin typeface="UD デジタル 教科書体 NP-R" panose="02020400000000000000" pitchFamily="18" charset="-128"/>
              <a:ea typeface="UD デジタル 教科書体 NP-R" panose="02020400000000000000" pitchFamily="18" charset="-128"/>
            </a:endParaRPr>
          </a:p>
          <a:p>
            <a:pPr marL="0" indent="0">
              <a:buFont typeface="Arial" panose="020B0604020202020204" pitchFamily="34" charset="0"/>
              <a:buNone/>
            </a:pPr>
            <a:r>
              <a:rPr lang="ja-JP" altLang="en-US" dirty="0" smtClean="0">
                <a:latin typeface="UD デジタル 教科書体 NP-R" panose="02020400000000000000" pitchFamily="18" charset="-128"/>
                <a:ea typeface="UD デジタル 教科書体 NP-R" panose="02020400000000000000" pitchFamily="18" charset="-128"/>
              </a:rPr>
              <a:t>　　　</a:t>
            </a:r>
            <a:r>
              <a:rPr lang="ja-JP" altLang="en-US" b="1" u="sng" dirty="0" smtClean="0">
                <a:latin typeface="UD デジタル 教科書体 NP-R" panose="02020400000000000000" pitchFamily="18" charset="-128"/>
                <a:ea typeface="UD デジタル 教科書体 NP-R" panose="02020400000000000000" pitchFamily="18" charset="-128"/>
              </a:rPr>
              <a:t>どうすれば個性や特徴、能力がいかせるか一緒に考えましょう</a:t>
            </a:r>
            <a:r>
              <a:rPr lang="ja-JP" altLang="en-US" dirty="0" smtClean="0">
                <a:latin typeface="UD デジタル 教科書体 NP-R" panose="02020400000000000000" pitchFamily="18" charset="-128"/>
                <a:ea typeface="UD デジタル 教科書体 NP-R" panose="02020400000000000000" pitchFamily="18" charset="-128"/>
              </a:rPr>
              <a:t>。</a:t>
            </a:r>
            <a:endParaRPr lang="en-US" altLang="ja-JP" dirty="0" smtClean="0">
              <a:latin typeface="UD デジタル 教科書体 NP-R" panose="02020400000000000000" pitchFamily="18" charset="-128"/>
              <a:ea typeface="UD デジタル 教科書体 NP-R" panose="02020400000000000000" pitchFamily="18" charset="-128"/>
            </a:endParaRPr>
          </a:p>
          <a:p>
            <a:pPr marL="0" indent="0">
              <a:lnSpc>
                <a:spcPct val="100000"/>
              </a:lnSpc>
              <a:buFont typeface="Arial" panose="020B0604020202020204" pitchFamily="34" charset="0"/>
              <a:buNone/>
            </a:pP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４</a:t>
            </a:r>
            <a:r>
              <a:rPr lang="en-US" altLang="ja-JP" dirty="0" smtClean="0">
                <a:latin typeface="UD デジタル 教科書体 NP-R" panose="02020400000000000000" pitchFamily="18" charset="-128"/>
                <a:ea typeface="UD デジタル 教科書体 NP-R" panose="02020400000000000000" pitchFamily="18" charset="-128"/>
              </a:rPr>
              <a:t>】</a:t>
            </a:r>
            <a:r>
              <a:rPr lang="ja-JP" altLang="en-US" b="1" u="sng" dirty="0" smtClean="0">
                <a:latin typeface="UD デジタル 教科書体 NP-R" panose="02020400000000000000" pitchFamily="18" charset="-128"/>
                <a:ea typeface="UD デジタル 教科書体 NP-R" panose="02020400000000000000" pitchFamily="18" charset="-128"/>
              </a:rPr>
              <a:t>積極的にさまざまな方と交流</a:t>
            </a:r>
            <a:r>
              <a:rPr lang="ja-JP" altLang="en-US" dirty="0" smtClean="0">
                <a:latin typeface="UD デジタル 教科書体 NP-R" panose="02020400000000000000" pitchFamily="18" charset="-128"/>
                <a:ea typeface="UD デジタル 教科書体 NP-R" panose="02020400000000000000" pitchFamily="18" charset="-128"/>
              </a:rPr>
              <a:t>し、どうすればお互いのことが</a:t>
            </a:r>
            <a:endParaRPr lang="en-US" altLang="ja-JP" dirty="0" smtClean="0">
              <a:latin typeface="UD デジタル 教科書体 NP-R" panose="02020400000000000000" pitchFamily="18" charset="-128"/>
              <a:ea typeface="UD デジタル 教科書体 NP-R" panose="02020400000000000000" pitchFamily="18" charset="-128"/>
            </a:endParaRPr>
          </a:p>
          <a:p>
            <a:pPr marL="0" indent="0">
              <a:buFont typeface="Arial" panose="020B0604020202020204" pitchFamily="34" charset="0"/>
              <a:buNone/>
            </a:pPr>
            <a:r>
              <a:rPr lang="ja-JP" altLang="en-US" dirty="0">
                <a:latin typeface="UD デジタル 教科書体 NP-R" panose="02020400000000000000" pitchFamily="18" charset="-128"/>
                <a:ea typeface="UD デジタル 教科書体 NP-R" panose="02020400000000000000" pitchFamily="18" charset="-128"/>
              </a:rPr>
              <a:t>　</a:t>
            </a:r>
            <a:r>
              <a:rPr lang="ja-JP" altLang="en-US" dirty="0" smtClean="0">
                <a:latin typeface="UD デジタル 教科書体 NP-R" panose="02020400000000000000" pitchFamily="18" charset="-128"/>
                <a:ea typeface="UD デジタル 教科書体 NP-R" panose="02020400000000000000" pitchFamily="18" charset="-128"/>
              </a:rPr>
              <a:t>　　理解できるか考えましょう。</a:t>
            </a:r>
            <a:endParaRPr lang="en-US" altLang="ja-JP" dirty="0" smtClean="0">
              <a:latin typeface="UD デジタル 教科書体 NP-R" panose="02020400000000000000" pitchFamily="18" charset="-128"/>
              <a:ea typeface="UD デジタル 教科書体 NP-R" panose="02020400000000000000" pitchFamily="18" charset="-128"/>
            </a:endParaRPr>
          </a:p>
        </p:txBody>
      </p:sp>
      <p:sp>
        <p:nvSpPr>
          <p:cNvPr id="4" name="テキスト ボックス 3"/>
          <p:cNvSpPr txBox="1"/>
          <p:nvPr/>
        </p:nvSpPr>
        <p:spPr>
          <a:xfrm>
            <a:off x="11750854" y="6435876"/>
            <a:ext cx="441146" cy="400110"/>
          </a:xfrm>
          <a:prstGeom prst="rect">
            <a:avLst/>
          </a:prstGeom>
          <a:noFill/>
        </p:spPr>
        <p:txBody>
          <a:bodyPr wrap="none" rtlCol="0">
            <a:spAutoFit/>
          </a:bodyPr>
          <a:lstStyle/>
          <a:p>
            <a:r>
              <a:rPr kumimoji="1" lang="ja-JP" altLang="en-US" sz="2000" dirty="0" smtClean="0">
                <a:latin typeface="UD デジタル 教科書体 NP-R" panose="02020400000000000000" pitchFamily="18" charset="-128"/>
                <a:ea typeface="UD デジタル 教科書体 NP-R" panose="02020400000000000000" pitchFamily="18" charset="-128"/>
              </a:rPr>
              <a:t>７</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sp>
        <p:nvSpPr>
          <p:cNvPr id="6" name="正方形/長方形 5"/>
          <p:cNvSpPr/>
          <p:nvPr/>
        </p:nvSpPr>
        <p:spPr>
          <a:xfrm>
            <a:off x="950485" y="1518906"/>
            <a:ext cx="5929828" cy="584775"/>
          </a:xfrm>
          <a:prstGeom prst="rect">
            <a:avLst/>
          </a:prstGeom>
        </p:spPr>
        <p:txBody>
          <a:bodyPr wrap="none" anchor="ctr" anchorCtr="0">
            <a:spAutoFit/>
          </a:bodyPr>
          <a:lstStyle/>
          <a:p>
            <a:r>
              <a:rPr lang="ja-JP" altLang="en-US" sz="3200" dirty="0">
                <a:latin typeface="UD デジタル 教科書体 NP-R" panose="02020400000000000000" pitchFamily="18" charset="-128"/>
                <a:ea typeface="UD デジタル 教科書体 NP-R" panose="02020400000000000000" pitchFamily="18" charset="-128"/>
              </a:rPr>
              <a:t>具体的にはどうすればいいの？</a:t>
            </a:r>
            <a:endParaRPr lang="en-US" altLang="ja-JP" sz="3200" dirty="0">
              <a:latin typeface="UD デジタル 教科書体 NP-R" panose="02020400000000000000" pitchFamily="18" charset="-128"/>
              <a:ea typeface="UD デジタル 教科書体 NP-R" panose="02020400000000000000" pitchFamily="18" charset="-128"/>
            </a:endParaRPr>
          </a:p>
        </p:txBody>
      </p:sp>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l="19273" t="36543" r="20145" b="33086"/>
          <a:stretch/>
        </p:blipFill>
        <p:spPr>
          <a:xfrm>
            <a:off x="7409866" y="1090246"/>
            <a:ext cx="3661316" cy="1297816"/>
          </a:xfrm>
          <a:prstGeom prst="rect">
            <a:avLst/>
          </a:prstGeom>
        </p:spPr>
      </p:pic>
      <p:sp>
        <p:nvSpPr>
          <p:cNvPr id="10" name="正方形/長方形 9"/>
          <p:cNvSpPr/>
          <p:nvPr/>
        </p:nvSpPr>
        <p:spPr>
          <a:xfrm>
            <a:off x="842485" y="1518906"/>
            <a:ext cx="108000" cy="720000"/>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072063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838200" y="3058729"/>
            <a:ext cx="10515600" cy="35103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smtClean="0">
                <a:latin typeface="UD デジタル 教科書体 NP-R" panose="02020400000000000000" pitchFamily="18" charset="-128"/>
                <a:ea typeface="UD デジタル 教科書体 NP-R" panose="02020400000000000000" pitchFamily="18" charset="-128"/>
              </a:rPr>
              <a:t>　</a:t>
            </a:r>
            <a:r>
              <a:rPr kumimoji="1" lang="en-US" altLang="ja-JP" sz="2400" dirty="0" smtClean="0">
                <a:latin typeface="UD デジタル 教科書体 NP-R" panose="02020400000000000000" pitchFamily="18" charset="-128"/>
                <a:ea typeface="UD デジタル 教科書体 NP-R" panose="02020400000000000000" pitchFamily="18" charset="-128"/>
              </a:rPr>
              <a:t>2007</a:t>
            </a:r>
            <a:r>
              <a:rPr kumimoji="1" lang="ja-JP" altLang="en-US" sz="2400" dirty="0" smtClean="0">
                <a:latin typeface="UD デジタル 教科書体 NP-R" panose="02020400000000000000" pitchFamily="18" charset="-128"/>
                <a:ea typeface="UD デジタル 教科書体 NP-R" panose="02020400000000000000" pitchFamily="18" charset="-128"/>
              </a:rPr>
              <a:t>年　条約に</a:t>
            </a:r>
            <a:r>
              <a:rPr kumimoji="1" lang="en-US" altLang="ja-JP" sz="2400" dirty="0" smtClean="0">
                <a:latin typeface="UD デジタル 教科書体 NP-R" panose="02020400000000000000" pitchFamily="18" charset="-128"/>
                <a:ea typeface="UD デジタル 教科書体 NP-R" panose="02020400000000000000" pitchFamily="18" charset="-128"/>
              </a:rPr>
              <a:t>”</a:t>
            </a:r>
            <a:r>
              <a:rPr kumimoji="1" lang="ja-JP" altLang="en-US" sz="2400" dirty="0" smtClean="0">
                <a:latin typeface="UD デジタル 教科書体 NP-R" panose="02020400000000000000" pitchFamily="18" charset="-128"/>
                <a:ea typeface="UD デジタル 教科書体 NP-R" panose="02020400000000000000" pitchFamily="18" charset="-128"/>
              </a:rPr>
              <a:t>署名</a:t>
            </a:r>
            <a:r>
              <a:rPr kumimoji="1" lang="en-US" altLang="ja-JP" sz="2400" dirty="0" smtClean="0">
                <a:latin typeface="UD デジタル 教科書体 NP-R" panose="02020400000000000000" pitchFamily="18" charset="-128"/>
                <a:ea typeface="UD デジタル 教科書体 NP-R" panose="02020400000000000000" pitchFamily="18" charset="-128"/>
              </a:rPr>
              <a:t>”</a:t>
            </a:r>
          </a:p>
          <a:p>
            <a:r>
              <a:rPr lang="ja-JP" altLang="en-US" sz="2400" dirty="0" smtClean="0">
                <a:latin typeface="UD デジタル 教科書体 NP-R" panose="02020400000000000000" pitchFamily="18" charset="-128"/>
                <a:ea typeface="UD デジタル 教科書体 NP-R" panose="02020400000000000000" pitchFamily="18" charset="-128"/>
              </a:rPr>
              <a:t>　</a:t>
            </a:r>
            <a:r>
              <a:rPr lang="en-US" altLang="ja-JP" sz="2400" dirty="0" smtClean="0">
                <a:latin typeface="UD デジタル 教科書体 NP-R" panose="02020400000000000000" pitchFamily="18" charset="-128"/>
                <a:ea typeface="UD デジタル 教科書体 NP-R" panose="02020400000000000000" pitchFamily="18" charset="-128"/>
              </a:rPr>
              <a:t>【</a:t>
            </a:r>
            <a:r>
              <a:rPr lang="ja-JP" altLang="en-US" sz="2400" dirty="0" smtClean="0">
                <a:latin typeface="UD デジタル 教科書体 NP-R" panose="02020400000000000000" pitchFamily="18" charset="-128"/>
                <a:ea typeface="UD デジタル 教科書体 NP-R" panose="02020400000000000000" pitchFamily="18" charset="-128"/>
              </a:rPr>
              <a:t>国内法整備</a:t>
            </a:r>
            <a:r>
              <a:rPr lang="en-US" altLang="ja-JP" sz="2400" dirty="0" smtClean="0">
                <a:latin typeface="UD デジタル 教科書体 NP-R" panose="02020400000000000000" pitchFamily="18" charset="-128"/>
                <a:ea typeface="UD デジタル 教科書体 NP-R" panose="02020400000000000000" pitchFamily="18" charset="-128"/>
              </a:rPr>
              <a:t>】</a:t>
            </a:r>
            <a:endParaRPr kumimoji="1" lang="en-US" altLang="ja-JP" sz="2400" dirty="0" smtClean="0">
              <a:latin typeface="UD デジタル 教科書体 NP-R" panose="02020400000000000000" pitchFamily="18" charset="-128"/>
              <a:ea typeface="UD デジタル 教科書体 NP-R" panose="02020400000000000000" pitchFamily="18" charset="-128"/>
            </a:endParaRPr>
          </a:p>
          <a:p>
            <a:r>
              <a:rPr lang="ja-JP" altLang="en-US" sz="2400" dirty="0" smtClean="0">
                <a:latin typeface="UD デジタル 教科書体 NP-R" panose="02020400000000000000" pitchFamily="18" charset="-128"/>
                <a:ea typeface="UD デジタル 教科書体 NP-R" panose="02020400000000000000" pitchFamily="18" charset="-128"/>
              </a:rPr>
              <a:t>　　 </a:t>
            </a:r>
            <a:r>
              <a:rPr lang="en-US" altLang="ja-JP" sz="2400" dirty="0" smtClean="0">
                <a:latin typeface="UD デジタル 教科書体 NP-R" panose="02020400000000000000" pitchFamily="18" charset="-128"/>
                <a:ea typeface="UD デジタル 教科書体 NP-R" panose="02020400000000000000" pitchFamily="18" charset="-128"/>
              </a:rPr>
              <a:t>2011</a:t>
            </a:r>
            <a:r>
              <a:rPr kumimoji="1" lang="ja-JP" altLang="en-US" sz="2400" dirty="0" smtClean="0">
                <a:latin typeface="UD デジタル 教科書体 NP-R" panose="02020400000000000000" pitchFamily="18" charset="-128"/>
                <a:ea typeface="UD デジタル 教科書体 NP-R" panose="02020400000000000000" pitchFamily="18" charset="-128"/>
              </a:rPr>
              <a:t>年 障害者基本法改正</a:t>
            </a:r>
            <a:r>
              <a:rPr kumimoji="1" lang="ja-JP" altLang="en-US"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国としての基本的な姿勢、考え方を示す）</a:t>
            </a:r>
            <a:endParaRPr lang="en-US" altLang="ja-JP" dirty="0">
              <a:latin typeface="UD デジタル 教科書体 NP-R" panose="02020400000000000000" pitchFamily="18" charset="-128"/>
              <a:ea typeface="UD デジタル 教科書体 NP-R" panose="02020400000000000000" pitchFamily="18" charset="-128"/>
            </a:endParaRPr>
          </a:p>
          <a:p>
            <a:r>
              <a:rPr lang="ja-JP" altLang="en-US" sz="2400" dirty="0" smtClean="0">
                <a:latin typeface="UD デジタル 教科書体 NP-R" panose="02020400000000000000" pitchFamily="18" charset="-128"/>
                <a:ea typeface="UD デジタル 教科書体 NP-R" panose="02020400000000000000" pitchFamily="18" charset="-128"/>
              </a:rPr>
              <a:t>　　 </a:t>
            </a:r>
            <a:r>
              <a:rPr lang="en-US" altLang="ja-JP" sz="2400" dirty="0" smtClean="0">
                <a:latin typeface="UD デジタル 教科書体 NP-R" panose="02020400000000000000" pitchFamily="18" charset="-128"/>
                <a:ea typeface="UD デジタル 教科書体 NP-R" panose="02020400000000000000" pitchFamily="18" charset="-128"/>
              </a:rPr>
              <a:t>2012</a:t>
            </a:r>
            <a:r>
              <a:rPr lang="ja-JP" altLang="en-US" sz="2400" dirty="0" smtClean="0">
                <a:latin typeface="UD デジタル 教科書体 NP-R" panose="02020400000000000000" pitchFamily="18" charset="-128"/>
                <a:ea typeface="UD デジタル 教科書体 NP-R" panose="02020400000000000000" pitchFamily="18" charset="-128"/>
              </a:rPr>
              <a:t>年 障害者総合支援法成立</a:t>
            </a:r>
            <a:r>
              <a:rPr lang="ja-JP" altLang="en-US" dirty="0" smtClean="0">
                <a:latin typeface="UD デジタル 教科書体 NP-R" panose="02020400000000000000" pitchFamily="18" charset="-128"/>
                <a:ea typeface="UD デジタル 教科書体 NP-R" panose="02020400000000000000" pitchFamily="18" charset="-128"/>
              </a:rPr>
              <a:t>（地域における日常生活や社会生活を支援）</a:t>
            </a:r>
            <a:endParaRPr lang="en-US" altLang="ja-JP" dirty="0" smtClean="0">
              <a:latin typeface="UD デジタル 教科書体 NP-R" panose="02020400000000000000" pitchFamily="18" charset="-128"/>
              <a:ea typeface="UD デジタル 教科書体 NP-R" panose="02020400000000000000" pitchFamily="18" charset="-128"/>
            </a:endParaRPr>
          </a:p>
          <a:p>
            <a:r>
              <a:rPr lang="ja-JP" altLang="en-US" sz="2400" dirty="0" smtClean="0">
                <a:latin typeface="UD デジタル 教科書体 NP-R" panose="02020400000000000000" pitchFamily="18" charset="-128"/>
                <a:ea typeface="UD デジタル 教科書体 NP-R" panose="02020400000000000000" pitchFamily="18" charset="-128"/>
              </a:rPr>
              <a:t>　　 </a:t>
            </a:r>
            <a:r>
              <a:rPr lang="en-US" altLang="ja-JP" sz="2400" dirty="0" smtClean="0">
                <a:latin typeface="UD デジタル 教科書体 NP-R" panose="02020400000000000000" pitchFamily="18" charset="-128"/>
                <a:ea typeface="UD デジタル 教科書体 NP-R" panose="02020400000000000000" pitchFamily="18" charset="-128"/>
              </a:rPr>
              <a:t>2013</a:t>
            </a:r>
            <a:r>
              <a:rPr kumimoji="1" lang="ja-JP" altLang="en-US" sz="2400" dirty="0" smtClean="0">
                <a:latin typeface="UD デジタル 教科書体 NP-R" panose="02020400000000000000" pitchFamily="18" charset="-128"/>
                <a:ea typeface="UD デジタル 教科書体 NP-R" panose="02020400000000000000" pitchFamily="18" charset="-128"/>
              </a:rPr>
              <a:t>年 障害者雇用促進法改正</a:t>
            </a:r>
            <a:r>
              <a:rPr kumimoji="1" lang="ja-JP" altLang="en-US" dirty="0" smtClean="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雇用分野での障がい者差別を禁止）</a:t>
            </a:r>
            <a:endParaRPr kumimoji="1" lang="en-US" altLang="ja-JP" dirty="0" smtClean="0">
              <a:latin typeface="UD デジタル 教科書体 NP-R" panose="02020400000000000000" pitchFamily="18" charset="-128"/>
              <a:ea typeface="UD デジタル 教科書体 NP-R" panose="02020400000000000000" pitchFamily="18" charset="-128"/>
            </a:endParaRPr>
          </a:p>
          <a:p>
            <a:r>
              <a:rPr lang="ja-JP" altLang="en-US" sz="2400" dirty="0" smtClean="0">
                <a:latin typeface="UD デジタル 教科書体 NP-R" panose="02020400000000000000" pitchFamily="18" charset="-128"/>
                <a:ea typeface="UD デジタル 教科書体 NP-R" panose="02020400000000000000" pitchFamily="18" charset="-128"/>
              </a:rPr>
              <a:t>　　 </a:t>
            </a:r>
            <a:r>
              <a:rPr lang="en-US" altLang="ja-JP" sz="2400" dirty="0" smtClean="0">
                <a:latin typeface="UD デジタル 教科書体 NP-R" panose="02020400000000000000" pitchFamily="18" charset="-128"/>
                <a:ea typeface="UD デジタル 教科書体 NP-R" panose="02020400000000000000" pitchFamily="18" charset="-128"/>
              </a:rPr>
              <a:t>2013</a:t>
            </a:r>
            <a:r>
              <a:rPr lang="ja-JP" altLang="en-US" sz="2400" dirty="0" smtClean="0">
                <a:latin typeface="UD デジタル 教科書体 NP-R" panose="02020400000000000000" pitchFamily="18" charset="-128"/>
                <a:ea typeface="UD デジタル 教科書体 NP-R" panose="02020400000000000000" pitchFamily="18" charset="-128"/>
              </a:rPr>
              <a:t>年 障害者差別解消法成立</a:t>
            </a:r>
            <a:r>
              <a:rPr lang="ja-JP" altLang="en-US" dirty="0" smtClean="0">
                <a:latin typeface="UD デジタル 教科書体 NP-R" panose="02020400000000000000" pitchFamily="18" charset="-128"/>
                <a:ea typeface="UD デジタル 教科書体 NP-R" panose="02020400000000000000" pitchFamily="18" charset="-128"/>
              </a:rPr>
              <a:t>（</a:t>
            </a:r>
            <a:r>
              <a:rPr lang="ja-JP" altLang="en-US" dirty="0">
                <a:latin typeface="UD デジタル 教科書体 NP-R" panose="02020400000000000000" pitchFamily="18" charset="-128"/>
                <a:ea typeface="UD デジタル 教科書体 NP-R" panose="02020400000000000000" pitchFamily="18" charset="-128"/>
              </a:rPr>
              <a:t>障</a:t>
            </a:r>
            <a:r>
              <a:rPr lang="ja-JP" altLang="en-US" dirty="0" smtClean="0">
                <a:latin typeface="UD デジタル 教科書体 NP-R" panose="02020400000000000000" pitchFamily="18" charset="-128"/>
                <a:ea typeface="UD デジタル 教科書体 NP-R" panose="02020400000000000000" pitchFamily="18" charset="-128"/>
              </a:rPr>
              <a:t>がいを理由とする差別の解消を推進）</a:t>
            </a:r>
            <a:endParaRPr lang="en-US" altLang="ja-JP" dirty="0" smtClean="0">
              <a:latin typeface="UD デジタル 教科書体 NP-R" panose="02020400000000000000" pitchFamily="18" charset="-128"/>
              <a:ea typeface="UD デジタル 教科書体 NP-R" panose="02020400000000000000" pitchFamily="18" charset="-128"/>
            </a:endParaRPr>
          </a:p>
          <a:p>
            <a:r>
              <a:rPr lang="ja-JP" altLang="en-US" sz="2800" dirty="0" smtClean="0">
                <a:latin typeface="UD デジタル 教科書体 NP-R" panose="02020400000000000000" pitchFamily="18" charset="-128"/>
                <a:ea typeface="UD デジタル 教科書体 NP-R" panose="02020400000000000000" pitchFamily="18" charset="-128"/>
              </a:rPr>
              <a:t>　</a:t>
            </a:r>
            <a:r>
              <a:rPr lang="en-US" altLang="ja-JP" sz="2800" u="sng" dirty="0" smtClean="0">
                <a:solidFill>
                  <a:srgbClr val="FF0000"/>
                </a:solidFill>
                <a:latin typeface="UD デジタル 教科書体 NP-R" panose="02020400000000000000" pitchFamily="18" charset="-128"/>
                <a:ea typeface="UD デジタル 教科書体 NP-R" panose="02020400000000000000" pitchFamily="18" charset="-128"/>
              </a:rPr>
              <a:t>2014</a:t>
            </a:r>
            <a:r>
              <a:rPr lang="ja-JP" altLang="en-US" sz="2800" u="sng" dirty="0" smtClean="0">
                <a:solidFill>
                  <a:srgbClr val="FF0000"/>
                </a:solidFill>
                <a:latin typeface="UD デジタル 教科書体 NP-R" panose="02020400000000000000" pitchFamily="18" charset="-128"/>
                <a:ea typeface="UD デジタル 教科書体 NP-R" panose="02020400000000000000" pitchFamily="18" charset="-128"/>
              </a:rPr>
              <a:t>年　障害者権利条約</a:t>
            </a:r>
            <a:r>
              <a:rPr lang="en-US" altLang="ja-JP" sz="2800" u="sng" dirty="0" smtClean="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2800" u="sng" dirty="0" smtClean="0">
                <a:solidFill>
                  <a:srgbClr val="FF0000"/>
                </a:solidFill>
                <a:latin typeface="UD デジタル 教科書体 NP-R" panose="02020400000000000000" pitchFamily="18" charset="-128"/>
                <a:ea typeface="UD デジタル 教科書体 NP-R" panose="02020400000000000000" pitchFamily="18" charset="-128"/>
              </a:rPr>
              <a:t>批准</a:t>
            </a:r>
            <a:r>
              <a:rPr lang="en-US" altLang="ja-JP" sz="2800" u="sng" dirty="0" smtClean="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2400" dirty="0" smtClean="0">
                <a:latin typeface="UD デジタル 教科書体 NP-R" panose="02020400000000000000" pitchFamily="18" charset="-128"/>
                <a:ea typeface="UD デジタル 教科書体 NP-R" panose="02020400000000000000" pitchFamily="18" charset="-128"/>
              </a:rPr>
              <a:t>　　　　　</a:t>
            </a:r>
            <a:r>
              <a:rPr lang="ja-JP" altLang="en-US" sz="2800" dirty="0" smtClean="0">
                <a:latin typeface="UD デジタル 教科書体 NP-R" panose="02020400000000000000" pitchFamily="18" charset="-128"/>
                <a:ea typeface="UD デジタル 教科書体 NP-R" panose="02020400000000000000" pitchFamily="18" charset="-128"/>
              </a:rPr>
              <a:t>　　　　　　</a:t>
            </a:r>
            <a:endParaRPr kumimoji="1" lang="ja-JP" altLang="en-US" sz="2800" dirty="0">
              <a:latin typeface="UD デジタル 教科書体 NP-R" panose="02020400000000000000" pitchFamily="18" charset="-128"/>
              <a:ea typeface="UD デジタル 教科書体 NP-R" panose="02020400000000000000" pitchFamily="18" charset="-128"/>
            </a:endParaRPr>
          </a:p>
        </p:txBody>
      </p:sp>
      <p:sp>
        <p:nvSpPr>
          <p:cNvPr id="2" name="テキスト ボックス 1"/>
          <p:cNvSpPr txBox="1"/>
          <p:nvPr/>
        </p:nvSpPr>
        <p:spPr>
          <a:xfrm>
            <a:off x="1058092" y="1466373"/>
            <a:ext cx="10295708" cy="1415772"/>
          </a:xfrm>
          <a:prstGeom prst="rect">
            <a:avLst/>
          </a:prstGeom>
          <a:noFill/>
        </p:spPr>
        <p:txBody>
          <a:bodyPr wrap="square" rtlCol="0">
            <a:spAutoFit/>
          </a:bodyPr>
          <a:lstStyle/>
          <a:p>
            <a:r>
              <a:rPr lang="en-US" altLang="ja-JP" sz="2800" dirty="0" smtClean="0">
                <a:latin typeface="UD デジタル 教科書体 NP-R" panose="02020400000000000000" pitchFamily="18" charset="-128"/>
                <a:ea typeface="UD デジタル 教科書体 NP-R" panose="02020400000000000000" pitchFamily="18" charset="-128"/>
              </a:rPr>
              <a:t>2006</a:t>
            </a:r>
            <a:r>
              <a:rPr kumimoji="1" lang="ja-JP" altLang="en-US" sz="2800" dirty="0" smtClean="0">
                <a:latin typeface="UD デジタル 教科書体 NP-R" panose="02020400000000000000" pitchFamily="18" charset="-128"/>
                <a:ea typeface="UD デジタル 教科書体 NP-R" panose="02020400000000000000" pitchFamily="18" charset="-128"/>
              </a:rPr>
              <a:t>年　国連総会 </a:t>
            </a:r>
            <a:r>
              <a:rPr kumimoji="1" lang="ja-JP" altLang="en-US" sz="2800" dirty="0" smtClean="0">
                <a:solidFill>
                  <a:srgbClr val="FF0000"/>
                </a:solidFill>
                <a:latin typeface="UD デジタル 教科書体 NP-R" panose="02020400000000000000" pitchFamily="18" charset="-128"/>
                <a:ea typeface="UD デジタル 教科書体 NP-R" panose="02020400000000000000" pitchFamily="18" charset="-128"/>
              </a:rPr>
              <a:t>「障害者権利条約」</a:t>
            </a:r>
            <a:r>
              <a:rPr kumimoji="1" lang="ja-JP" altLang="en-US" sz="2800" dirty="0" smtClean="0">
                <a:latin typeface="UD デジタル 教科書体 NP-R" panose="02020400000000000000" pitchFamily="18" charset="-128"/>
                <a:ea typeface="UD デジタル 教科書体 NP-R" panose="02020400000000000000" pitchFamily="18" charset="-128"/>
              </a:rPr>
              <a:t>採択</a:t>
            </a:r>
            <a:endParaRPr kumimoji="1" lang="en-US" altLang="ja-JP" sz="2800" dirty="0" smtClean="0">
              <a:latin typeface="UD デジタル 教科書体 NP-R" panose="02020400000000000000" pitchFamily="18" charset="-128"/>
              <a:ea typeface="UD デジタル 教科書体 NP-R" panose="02020400000000000000" pitchFamily="18" charset="-128"/>
            </a:endParaRPr>
          </a:p>
          <a:p>
            <a:r>
              <a:rPr lang="ja-JP" altLang="en-US" sz="1000" dirty="0">
                <a:latin typeface="UD デジタル 教科書体 NP-R" panose="02020400000000000000" pitchFamily="18" charset="-128"/>
                <a:ea typeface="UD デジタル 教科書体 NP-R" panose="02020400000000000000" pitchFamily="18" charset="-128"/>
              </a:rPr>
              <a:t>　</a:t>
            </a:r>
            <a:r>
              <a:rPr lang="ja-JP" altLang="en-US" sz="1000" dirty="0" smtClean="0">
                <a:latin typeface="UD デジタル 教科書体 NP-R" panose="02020400000000000000" pitchFamily="18" charset="-128"/>
                <a:ea typeface="UD デジタル 教科書体 NP-R" panose="02020400000000000000" pitchFamily="18" charset="-128"/>
              </a:rPr>
              <a:t>　　</a:t>
            </a:r>
            <a:endParaRPr lang="en-US" altLang="ja-JP" sz="1000" dirty="0" smtClean="0">
              <a:latin typeface="UD デジタル 教科書体 NP-R" panose="02020400000000000000" pitchFamily="18" charset="-128"/>
              <a:ea typeface="UD デジタル 教科書体 NP-R" panose="02020400000000000000" pitchFamily="18" charset="-128"/>
            </a:endParaRPr>
          </a:p>
          <a:p>
            <a:r>
              <a:rPr lang="ja-JP" altLang="en-US" sz="2400" dirty="0" smtClean="0">
                <a:latin typeface="UD デジタル 教科書体 NP-R" panose="02020400000000000000" pitchFamily="18" charset="-128"/>
                <a:ea typeface="UD デジタル 教科書体 NP-R" panose="02020400000000000000" pitchFamily="18" charset="-128"/>
              </a:rPr>
              <a:t>　　　　　　スローガン </a:t>
            </a:r>
            <a:r>
              <a:rPr lang="en-US" altLang="ja-JP" sz="2400" dirty="0" smtClean="0">
                <a:latin typeface="UD デジタル 教科書体 NP-R" panose="02020400000000000000" pitchFamily="18" charset="-128"/>
                <a:ea typeface="UD デジタル 教科書体 NP-R" panose="02020400000000000000" pitchFamily="18" charset="-128"/>
              </a:rPr>
              <a:t>『</a:t>
            </a:r>
            <a:r>
              <a:rPr lang="en-US" altLang="ja-JP" sz="2400" b="1" dirty="0" smtClean="0">
                <a:latin typeface="UD デジタル 教科書体 NP-R" panose="02020400000000000000" pitchFamily="18" charset="-128"/>
                <a:ea typeface="UD デジタル 教科書体 NP-R" panose="02020400000000000000" pitchFamily="18" charset="-128"/>
              </a:rPr>
              <a:t>Nothing</a:t>
            </a:r>
            <a:r>
              <a:rPr lang="ja-JP" altLang="en-US" sz="2400" b="1" dirty="0" smtClean="0">
                <a:latin typeface="UD デジタル 教科書体 NP-R" panose="02020400000000000000" pitchFamily="18" charset="-128"/>
                <a:ea typeface="UD デジタル 教科書体 NP-R" panose="02020400000000000000" pitchFamily="18" charset="-128"/>
              </a:rPr>
              <a:t>　</a:t>
            </a:r>
            <a:r>
              <a:rPr lang="en-US" altLang="ja-JP" sz="2400" b="1" dirty="0" smtClean="0">
                <a:latin typeface="UD デジタル 教科書体 NP-R" panose="02020400000000000000" pitchFamily="18" charset="-128"/>
                <a:ea typeface="UD デジタル 教科書体 NP-R" panose="02020400000000000000" pitchFamily="18" charset="-128"/>
              </a:rPr>
              <a:t>About</a:t>
            </a:r>
            <a:r>
              <a:rPr lang="ja-JP" altLang="en-US" sz="2400" b="1" dirty="0" smtClean="0">
                <a:latin typeface="UD デジタル 教科書体 NP-R" panose="02020400000000000000" pitchFamily="18" charset="-128"/>
                <a:ea typeface="UD デジタル 教科書体 NP-R" panose="02020400000000000000" pitchFamily="18" charset="-128"/>
              </a:rPr>
              <a:t>　</a:t>
            </a:r>
            <a:r>
              <a:rPr lang="en-US" altLang="ja-JP" sz="2400" b="1" dirty="0" smtClean="0">
                <a:latin typeface="UD デジタル 教科書体 NP-R" panose="02020400000000000000" pitchFamily="18" charset="-128"/>
                <a:ea typeface="UD デジタル 教科書体 NP-R" panose="02020400000000000000" pitchFamily="18" charset="-128"/>
              </a:rPr>
              <a:t>Us</a:t>
            </a:r>
            <a:r>
              <a:rPr lang="ja-JP" altLang="en-US" sz="2400" b="1" dirty="0" smtClean="0">
                <a:latin typeface="UD デジタル 教科書体 NP-R" panose="02020400000000000000" pitchFamily="18" charset="-128"/>
                <a:ea typeface="UD デジタル 教科書体 NP-R" panose="02020400000000000000" pitchFamily="18" charset="-128"/>
              </a:rPr>
              <a:t>　</a:t>
            </a:r>
            <a:r>
              <a:rPr lang="en-US" altLang="ja-JP" sz="2400" b="1" dirty="0" smtClean="0">
                <a:latin typeface="UD デジタル 教科書体 NP-R" panose="02020400000000000000" pitchFamily="18" charset="-128"/>
                <a:ea typeface="UD デジタル 教科書体 NP-R" panose="02020400000000000000" pitchFamily="18" charset="-128"/>
              </a:rPr>
              <a:t>Without</a:t>
            </a:r>
            <a:r>
              <a:rPr lang="ja-JP" altLang="en-US" sz="2400" b="1" dirty="0" smtClean="0">
                <a:latin typeface="UD デジタル 教科書体 NP-R" panose="02020400000000000000" pitchFamily="18" charset="-128"/>
                <a:ea typeface="UD デジタル 教科書体 NP-R" panose="02020400000000000000" pitchFamily="18" charset="-128"/>
              </a:rPr>
              <a:t>　</a:t>
            </a:r>
            <a:r>
              <a:rPr lang="en-US" altLang="ja-JP" sz="2400" b="1" dirty="0" smtClean="0">
                <a:latin typeface="UD デジタル 教科書体 NP-R" panose="02020400000000000000" pitchFamily="18" charset="-128"/>
                <a:ea typeface="UD デジタル 教科書体 NP-R" panose="02020400000000000000" pitchFamily="18" charset="-128"/>
              </a:rPr>
              <a:t>Us</a:t>
            </a:r>
            <a:r>
              <a:rPr lang="ja-JP" altLang="en-US" sz="2400" b="1" dirty="0" smtClean="0">
                <a:latin typeface="UD デジタル 教科書体 NP-R" panose="02020400000000000000" pitchFamily="18" charset="-128"/>
                <a:ea typeface="UD デジタル 教科書体 NP-R" panose="02020400000000000000" pitchFamily="18" charset="-128"/>
              </a:rPr>
              <a:t>！</a:t>
            </a:r>
            <a:r>
              <a:rPr lang="en-US" altLang="ja-JP" sz="2400" b="1" dirty="0" smtClean="0">
                <a:latin typeface="UD デジタル 教科書体 NP-R" panose="02020400000000000000" pitchFamily="18" charset="-128"/>
                <a:ea typeface="UD デジタル 教科書体 NP-R" panose="02020400000000000000" pitchFamily="18" charset="-128"/>
              </a:rPr>
              <a:t>』</a:t>
            </a:r>
          </a:p>
          <a:p>
            <a:r>
              <a:rPr lang="ja-JP" altLang="en-US" sz="2400" dirty="0" smtClean="0">
                <a:latin typeface="UD デジタル 教科書体 NP-R" panose="02020400000000000000" pitchFamily="18" charset="-128"/>
                <a:ea typeface="UD デジタル 教科書体 NP-R" panose="02020400000000000000" pitchFamily="18" charset="-128"/>
              </a:rPr>
              <a:t>　　　　　　　　　　　　　私たちのことを私たち抜きで決めないで！　</a:t>
            </a:r>
            <a:endParaRPr kumimoji="1" lang="en-US" altLang="ja-JP" sz="2400" dirty="0" smtClean="0">
              <a:latin typeface="UD デジタル 教科書体 NP-R" panose="02020400000000000000" pitchFamily="18" charset="-128"/>
              <a:ea typeface="UD デジタル 教科書体 NP-R" panose="02020400000000000000" pitchFamily="18" charset="-128"/>
            </a:endParaRPr>
          </a:p>
        </p:txBody>
      </p:sp>
      <p:sp>
        <p:nvSpPr>
          <p:cNvPr id="3" name="タイトル 2"/>
          <p:cNvSpPr>
            <a:spLocks noGrp="1"/>
          </p:cNvSpPr>
          <p:nvPr>
            <p:ph type="title"/>
          </p:nvPr>
        </p:nvSpPr>
        <p:spPr>
          <a:xfrm>
            <a:off x="838200" y="420211"/>
            <a:ext cx="10515600" cy="748190"/>
          </a:xfrm>
        </p:spPr>
        <p:txBody>
          <a:bodyPr/>
          <a:lstStyle/>
          <a:p>
            <a:r>
              <a:rPr kumimoji="1" lang="ja-JP" altLang="en-US" dirty="0" smtClean="0">
                <a:latin typeface="UD デジタル 教科書体 NP-R" panose="02020400000000000000" pitchFamily="18" charset="-128"/>
                <a:ea typeface="UD デジタル 教科書体 NP-R" panose="02020400000000000000" pitchFamily="18" charset="-128"/>
              </a:rPr>
              <a:t>障がい者福祉の歴史</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4" name="正方形/長方形 3"/>
          <p:cNvSpPr/>
          <p:nvPr/>
        </p:nvSpPr>
        <p:spPr>
          <a:xfrm>
            <a:off x="1502228" y="2752747"/>
            <a:ext cx="1072243" cy="6219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5" name="楕円 4"/>
          <p:cNvSpPr/>
          <p:nvPr/>
        </p:nvSpPr>
        <p:spPr>
          <a:xfrm>
            <a:off x="1866354" y="2891432"/>
            <a:ext cx="343989" cy="334593"/>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8" name="テキスト ボックス 7"/>
          <p:cNvSpPr txBox="1"/>
          <p:nvPr/>
        </p:nvSpPr>
        <p:spPr>
          <a:xfrm>
            <a:off x="11750854" y="6435876"/>
            <a:ext cx="441146" cy="400110"/>
          </a:xfrm>
          <a:prstGeom prst="rect">
            <a:avLst/>
          </a:prstGeom>
          <a:noFill/>
        </p:spPr>
        <p:txBody>
          <a:bodyPr wrap="none" rtlCol="0">
            <a:spAutoFit/>
          </a:bodyPr>
          <a:lstStyle/>
          <a:p>
            <a:r>
              <a:rPr kumimoji="1" lang="ja-JP" altLang="en-US" sz="2000" dirty="0" smtClean="0">
                <a:latin typeface="UD デジタル 教科書体 NP-R" panose="02020400000000000000" pitchFamily="18" charset="-128"/>
                <a:ea typeface="UD デジタル 教科書体 NP-R" panose="02020400000000000000" pitchFamily="18" charset="-128"/>
              </a:rPr>
              <a:t>８</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sp>
        <p:nvSpPr>
          <p:cNvPr id="9" name="正方形/長方形 8"/>
          <p:cNvSpPr/>
          <p:nvPr/>
        </p:nvSpPr>
        <p:spPr>
          <a:xfrm>
            <a:off x="628600" y="350657"/>
            <a:ext cx="108000" cy="887297"/>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225124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TM03090434[[fn=木版活字]]</Template>
  <TotalTime>7044</TotalTime>
  <Words>3042</Words>
  <Application>Microsoft Office PowerPoint</Application>
  <PresentationFormat>ワイド画面</PresentationFormat>
  <Paragraphs>355</Paragraphs>
  <Slides>29</Slides>
  <Notes>27</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29</vt:i4>
      </vt:variant>
    </vt:vector>
  </HeadingPairs>
  <TitlesOfParts>
    <vt:vector size="35" baseType="lpstr">
      <vt:lpstr>HGS創英角ﾎﾟｯﾌﾟ体</vt:lpstr>
      <vt:lpstr>UD デジタル 教科書体 NP-R</vt:lpstr>
      <vt:lpstr>游ゴシック</vt:lpstr>
      <vt:lpstr>游ゴシック Light</vt:lpstr>
      <vt:lpstr>Arial</vt:lpstr>
      <vt:lpstr>Office テーマ</vt:lpstr>
      <vt:lpstr>ふくしま共生サポーター 　　　　　　　養成講座</vt:lpstr>
      <vt:lpstr>　１ はじめに ～福島県の障がい者施策～</vt:lpstr>
      <vt:lpstr>　２「障がい」と「障がいのある方」</vt:lpstr>
      <vt:lpstr>県内の障害者手帳所持者　１１２,４８１人</vt:lpstr>
      <vt:lpstr>福島県の人口 　１,７６３,６６２人 　　　　　　　　　　　　　　　　　（令和５年１２月１日現在 福島県の推計人口）</vt:lpstr>
      <vt:lpstr>PowerPoint プレゼンテーション</vt:lpstr>
      <vt:lpstr>障がいの特徴（障がいは多種多様で誰にでも起こりうるものです）</vt:lpstr>
      <vt:lpstr>障がいのある方と接するために</vt:lpstr>
      <vt:lpstr>障がい者福祉の歴史</vt:lpstr>
      <vt:lpstr>　３ 障がいはどこにある？</vt:lpstr>
      <vt:lpstr>PowerPoint プレゼンテーション</vt:lpstr>
      <vt:lpstr>PowerPoint プレゼンテーション</vt:lpstr>
      <vt:lpstr>PowerPoint プレゼンテーション</vt:lpstr>
      <vt:lpstr>PowerPoint プレゼンテーション</vt:lpstr>
      <vt:lpstr>　４ 障害者差別解消法とは</vt:lpstr>
      <vt:lpstr>障害者差別解消法とは</vt:lpstr>
      <vt:lpstr>不当な差別的取扱いの禁止</vt:lpstr>
      <vt:lpstr>合理的配慮の提供</vt:lpstr>
      <vt:lpstr>・障害者差別解消法で求めている「合理的配慮の提供」は、障がいのある方に　 　対して特別扱いをすることではありません。 ・同じ社会の中で、同じように生活するために、必要な手助けを行う、これが 　根本にあります。</vt:lpstr>
      <vt:lpstr>PowerPoint プレゼンテーション</vt:lpstr>
      <vt:lpstr>　６ 障がい特性と私たちができること 　　　～合理的配慮事例に関する動画から～</vt:lpstr>
      <vt:lpstr>　７ 福島県からのお知らせ</vt:lpstr>
      <vt:lpstr>【お知らせその２】</vt:lpstr>
      <vt:lpstr>【お知らせその３】</vt:lpstr>
      <vt:lpstr>PowerPoint プレゼンテーション</vt:lpstr>
      <vt:lpstr>ふくしま共生サポーターとは？</vt:lpstr>
      <vt:lpstr>PowerPoint プレゼンテーション</vt:lpstr>
      <vt:lpstr>PowerPoint プレゼンテーション</vt:lpstr>
      <vt:lpstr>御清聴ありがとうございました。</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障害者差別解消法について  ～共生社会の実現を目指して～</dc:title>
  <dc:creator>FJ-USER</dc:creator>
  <cp:lastModifiedBy>小湊 瑠夏</cp:lastModifiedBy>
  <cp:revision>519</cp:revision>
  <cp:lastPrinted>2023-06-23T01:17:51Z</cp:lastPrinted>
  <dcterms:created xsi:type="dcterms:W3CDTF">2018-10-04T08:20:53Z</dcterms:created>
  <dcterms:modified xsi:type="dcterms:W3CDTF">2023-12-27T00:44:08Z</dcterms:modified>
</cp:coreProperties>
</file>